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theme/theme2.xml" ContentType="application/vnd.openxmlformats-officedocument.theme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4" r:id="rId1"/>
    <p:sldMasterId id="2147483838" r:id="rId2"/>
    <p:sldMasterId id="2147483797" r:id="rId3"/>
  </p:sldMasterIdLst>
  <p:notesMasterIdLst>
    <p:notesMasterId r:id="rId21"/>
  </p:notesMasterIdLst>
  <p:sldIdLst>
    <p:sldId id="573" r:id="rId4"/>
    <p:sldId id="566" r:id="rId5"/>
    <p:sldId id="567" r:id="rId6"/>
    <p:sldId id="568" r:id="rId7"/>
    <p:sldId id="569" r:id="rId8"/>
    <p:sldId id="540" r:id="rId9"/>
    <p:sldId id="538" r:id="rId10"/>
    <p:sldId id="539" r:id="rId11"/>
    <p:sldId id="549" r:id="rId12"/>
    <p:sldId id="542" r:id="rId13"/>
    <p:sldId id="554" r:id="rId14"/>
    <p:sldId id="570" r:id="rId15"/>
    <p:sldId id="571" r:id="rId16"/>
    <p:sldId id="572" r:id="rId17"/>
    <p:sldId id="561" r:id="rId18"/>
    <p:sldId id="574" r:id="rId19"/>
    <p:sldId id="575" r:id="rId20"/>
  </p:sldIdLst>
  <p:sldSz cx="9144000" cy="5143500" type="screen16x9"/>
  <p:notesSz cx="6858000" cy="9144000"/>
  <p:embeddedFontLst>
    <p:embeddedFont>
      <p:font typeface="Calibri" pitchFamily="34" charset="0"/>
      <p:regular r:id="rId22"/>
      <p:bold r:id="rId23"/>
      <p:italic r:id="rId24"/>
      <p:boldItalic r:id="rId25"/>
    </p:embeddedFont>
    <p:embeddedFont>
      <p:font typeface="黑体" pitchFamily="49" charset="-122"/>
      <p:regular r:id="rId26"/>
    </p:embeddedFont>
    <p:embeddedFont>
      <p:font typeface="楷体" pitchFamily="49" charset="-122"/>
      <p:regular r:id="rId27"/>
    </p:embeddedFont>
    <p:embeddedFont>
      <p:font typeface="幼圆" pitchFamily="49" charset="-122"/>
      <p:regular r:id="rId28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308"/>
    <a:srgbClr val="0000FF"/>
    <a:srgbClr val="FF9933"/>
    <a:srgbClr val="AFF22A"/>
    <a:srgbClr val="996633"/>
    <a:srgbClr val="CC9900"/>
    <a:srgbClr val="CC66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5" autoAdjust="0"/>
    <p:restoredTop sz="96296" autoAdjust="0"/>
  </p:normalViewPr>
  <p:slideViewPr>
    <p:cSldViewPr>
      <p:cViewPr>
        <p:scale>
          <a:sx n="110" d="100"/>
          <a:sy n="110" d="100"/>
        </p:scale>
        <p:origin x="-372" y="-228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5.fntdata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4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3.fntdata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70532E57-0713-4B22-AB3D-8B49EDD1CA36}" type="datetimeFigureOut">
              <a:rPr lang="zh-CN" altLang="en-US"/>
              <a:pPr>
                <a:defRPr/>
              </a:pPr>
              <a:t>2019/10/15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0DAB1A85-094B-4122-A992-8ACB1AFF85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9758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6723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3057606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405121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6598182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9266225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4894213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7899382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0483342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1129688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4209127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095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033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1446610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883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4842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1988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811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424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2892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1901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437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9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359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1067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9156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719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2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622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8083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803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458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822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1232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8815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50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652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0115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824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242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326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679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171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7766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728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697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268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348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477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661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3149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58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154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0247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249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7407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052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768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9549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864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380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1469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589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809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57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1561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4666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45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880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329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220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373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959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659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342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29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644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157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370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302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558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285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11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186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6977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0632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638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6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862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6816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09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48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8089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201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17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859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6958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4573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480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548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8519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893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985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678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437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29184925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62693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1129397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82702055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42075044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035706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72536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49205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572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727319496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79209097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0151683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42516704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390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5421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488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7469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5583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242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122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416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890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855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7166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850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91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5380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648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5531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3197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965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364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6652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6238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246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362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02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302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808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854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760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881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316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581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262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540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4547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113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244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998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3771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078834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739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84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627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029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444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0026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888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9953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926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31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483472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739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4848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4173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920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9027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985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9455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44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1455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789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9877857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843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542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1097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61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1504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903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529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4821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3016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660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7266658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172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6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50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965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7649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475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901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9167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149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1036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739722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175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272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76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6379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24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158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8355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303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352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49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5670524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8833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29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554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137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761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960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041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618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4075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445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8865173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068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7949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015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8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457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757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967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4007167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80809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2019/10/15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68429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6" Type="http://schemas.openxmlformats.org/officeDocument/2006/relationships/slideLayout" Target="../slideLayouts/slideLayout76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9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87" Type="http://schemas.openxmlformats.org/officeDocument/2006/relationships/slideLayout" Target="../slideLayouts/slideLayout87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90" Type="http://schemas.openxmlformats.org/officeDocument/2006/relationships/slideLayout" Target="../slideLayouts/slideLayout90.xml"/><Relationship Id="rId95" Type="http://schemas.openxmlformats.org/officeDocument/2006/relationships/slideLayout" Target="../slideLayouts/slideLayout95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100" Type="http://schemas.openxmlformats.org/officeDocument/2006/relationships/slide" Target="../slides/slid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93" Type="http://schemas.openxmlformats.org/officeDocument/2006/relationships/slideLayout" Target="../slideLayouts/slideLayout93.xml"/><Relationship Id="rId9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96" Type="http://schemas.openxmlformats.org/officeDocument/2006/relationships/slideLayout" Target="../slideLayouts/slideLayout9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slideLayout" Target="../slideLayouts/slideLayout94.xml"/><Relationship Id="rId99" Type="http://schemas.openxmlformats.org/officeDocument/2006/relationships/image" Target="../media/image2.png"/><Relationship Id="rId101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/Relationships>
</file>

<file path=ppt/slideMasters/_rels/slideMaster2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122.xml"/><Relationship Id="rId21" Type="http://schemas.openxmlformats.org/officeDocument/2006/relationships/slideLayout" Target="../slideLayouts/slideLayout117.xml"/><Relationship Id="rId34" Type="http://schemas.openxmlformats.org/officeDocument/2006/relationships/slideLayout" Target="../slideLayouts/slideLayout130.xml"/><Relationship Id="rId42" Type="http://schemas.openxmlformats.org/officeDocument/2006/relationships/slideLayout" Target="../slideLayouts/slideLayout138.xml"/><Relationship Id="rId47" Type="http://schemas.openxmlformats.org/officeDocument/2006/relationships/slideLayout" Target="../slideLayouts/slideLayout143.xml"/><Relationship Id="rId50" Type="http://schemas.openxmlformats.org/officeDocument/2006/relationships/slideLayout" Target="../slideLayouts/slideLayout146.xml"/><Relationship Id="rId55" Type="http://schemas.openxmlformats.org/officeDocument/2006/relationships/slideLayout" Target="../slideLayouts/slideLayout151.xml"/><Relationship Id="rId63" Type="http://schemas.openxmlformats.org/officeDocument/2006/relationships/slideLayout" Target="../slideLayouts/slideLayout159.xml"/><Relationship Id="rId68" Type="http://schemas.openxmlformats.org/officeDocument/2006/relationships/slideLayout" Target="../slideLayouts/slideLayout164.xml"/><Relationship Id="rId76" Type="http://schemas.openxmlformats.org/officeDocument/2006/relationships/slideLayout" Target="../slideLayouts/slideLayout172.xml"/><Relationship Id="rId84" Type="http://schemas.openxmlformats.org/officeDocument/2006/relationships/slideLayout" Target="../slideLayouts/slideLayout180.xml"/><Relationship Id="rId89" Type="http://schemas.openxmlformats.org/officeDocument/2006/relationships/slideLayout" Target="../slideLayouts/slideLayout185.xml"/><Relationship Id="rId97" Type="http://schemas.openxmlformats.org/officeDocument/2006/relationships/theme" Target="../theme/theme2.xml"/><Relationship Id="rId7" Type="http://schemas.openxmlformats.org/officeDocument/2006/relationships/slideLayout" Target="../slideLayouts/slideLayout103.xml"/><Relationship Id="rId71" Type="http://schemas.openxmlformats.org/officeDocument/2006/relationships/slideLayout" Target="../slideLayouts/slideLayout167.xml"/><Relationship Id="rId92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98.xml"/><Relationship Id="rId16" Type="http://schemas.openxmlformats.org/officeDocument/2006/relationships/slideLayout" Target="../slideLayouts/slideLayout112.xml"/><Relationship Id="rId29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07.xml"/><Relationship Id="rId24" Type="http://schemas.openxmlformats.org/officeDocument/2006/relationships/slideLayout" Target="../slideLayouts/slideLayout120.xml"/><Relationship Id="rId32" Type="http://schemas.openxmlformats.org/officeDocument/2006/relationships/slideLayout" Target="../slideLayouts/slideLayout128.xml"/><Relationship Id="rId37" Type="http://schemas.openxmlformats.org/officeDocument/2006/relationships/slideLayout" Target="../slideLayouts/slideLayout133.xml"/><Relationship Id="rId40" Type="http://schemas.openxmlformats.org/officeDocument/2006/relationships/slideLayout" Target="../slideLayouts/slideLayout136.xml"/><Relationship Id="rId45" Type="http://schemas.openxmlformats.org/officeDocument/2006/relationships/slideLayout" Target="../slideLayouts/slideLayout141.xml"/><Relationship Id="rId53" Type="http://schemas.openxmlformats.org/officeDocument/2006/relationships/slideLayout" Target="../slideLayouts/slideLayout149.xml"/><Relationship Id="rId58" Type="http://schemas.openxmlformats.org/officeDocument/2006/relationships/slideLayout" Target="../slideLayouts/slideLayout154.xml"/><Relationship Id="rId66" Type="http://schemas.openxmlformats.org/officeDocument/2006/relationships/slideLayout" Target="../slideLayouts/slideLayout162.xml"/><Relationship Id="rId74" Type="http://schemas.openxmlformats.org/officeDocument/2006/relationships/slideLayout" Target="../slideLayouts/slideLayout170.xml"/><Relationship Id="rId79" Type="http://schemas.openxmlformats.org/officeDocument/2006/relationships/slideLayout" Target="../slideLayouts/slideLayout175.xml"/><Relationship Id="rId87" Type="http://schemas.openxmlformats.org/officeDocument/2006/relationships/slideLayout" Target="../slideLayouts/slideLayout183.xml"/><Relationship Id="rId5" Type="http://schemas.openxmlformats.org/officeDocument/2006/relationships/slideLayout" Target="../slideLayouts/slideLayout101.xml"/><Relationship Id="rId61" Type="http://schemas.openxmlformats.org/officeDocument/2006/relationships/slideLayout" Target="../slideLayouts/slideLayout157.xml"/><Relationship Id="rId82" Type="http://schemas.openxmlformats.org/officeDocument/2006/relationships/slideLayout" Target="../slideLayouts/slideLayout178.xml"/><Relationship Id="rId90" Type="http://schemas.openxmlformats.org/officeDocument/2006/relationships/slideLayout" Target="../slideLayouts/slideLayout186.xml"/><Relationship Id="rId95" Type="http://schemas.openxmlformats.org/officeDocument/2006/relationships/slideLayout" Target="../slideLayouts/slideLayout191.xml"/><Relationship Id="rId19" Type="http://schemas.openxmlformats.org/officeDocument/2006/relationships/slideLayout" Target="../slideLayouts/slideLayout115.xml"/><Relationship Id="rId14" Type="http://schemas.openxmlformats.org/officeDocument/2006/relationships/slideLayout" Target="../slideLayouts/slideLayout110.xml"/><Relationship Id="rId22" Type="http://schemas.openxmlformats.org/officeDocument/2006/relationships/slideLayout" Target="../slideLayouts/slideLayout118.xml"/><Relationship Id="rId27" Type="http://schemas.openxmlformats.org/officeDocument/2006/relationships/slideLayout" Target="../slideLayouts/slideLayout123.xml"/><Relationship Id="rId30" Type="http://schemas.openxmlformats.org/officeDocument/2006/relationships/slideLayout" Target="../slideLayouts/slideLayout126.xml"/><Relationship Id="rId35" Type="http://schemas.openxmlformats.org/officeDocument/2006/relationships/slideLayout" Target="../slideLayouts/slideLayout131.xml"/><Relationship Id="rId43" Type="http://schemas.openxmlformats.org/officeDocument/2006/relationships/slideLayout" Target="../slideLayouts/slideLayout139.xml"/><Relationship Id="rId48" Type="http://schemas.openxmlformats.org/officeDocument/2006/relationships/slideLayout" Target="../slideLayouts/slideLayout144.xml"/><Relationship Id="rId56" Type="http://schemas.openxmlformats.org/officeDocument/2006/relationships/slideLayout" Target="../slideLayouts/slideLayout152.xml"/><Relationship Id="rId64" Type="http://schemas.openxmlformats.org/officeDocument/2006/relationships/slideLayout" Target="../slideLayouts/slideLayout160.xml"/><Relationship Id="rId69" Type="http://schemas.openxmlformats.org/officeDocument/2006/relationships/slideLayout" Target="../slideLayouts/slideLayout165.xml"/><Relationship Id="rId77" Type="http://schemas.openxmlformats.org/officeDocument/2006/relationships/slideLayout" Target="../slideLayouts/slideLayout173.xml"/><Relationship Id="rId8" Type="http://schemas.openxmlformats.org/officeDocument/2006/relationships/slideLayout" Target="../slideLayouts/slideLayout104.xml"/><Relationship Id="rId51" Type="http://schemas.openxmlformats.org/officeDocument/2006/relationships/slideLayout" Target="../slideLayouts/slideLayout147.xml"/><Relationship Id="rId72" Type="http://schemas.openxmlformats.org/officeDocument/2006/relationships/slideLayout" Target="../slideLayouts/slideLayout168.xml"/><Relationship Id="rId80" Type="http://schemas.openxmlformats.org/officeDocument/2006/relationships/slideLayout" Target="../slideLayouts/slideLayout176.xml"/><Relationship Id="rId85" Type="http://schemas.openxmlformats.org/officeDocument/2006/relationships/slideLayout" Target="../slideLayouts/slideLayout181.xml"/><Relationship Id="rId93" Type="http://schemas.openxmlformats.org/officeDocument/2006/relationships/slideLayout" Target="../slideLayouts/slideLayout189.xml"/><Relationship Id="rId98" Type="http://schemas.openxmlformats.org/officeDocument/2006/relationships/image" Target="../media/image1.png"/><Relationship Id="rId3" Type="http://schemas.openxmlformats.org/officeDocument/2006/relationships/slideLayout" Target="../slideLayouts/slideLayout99.xml"/><Relationship Id="rId12" Type="http://schemas.openxmlformats.org/officeDocument/2006/relationships/slideLayout" Target="../slideLayouts/slideLayout108.xml"/><Relationship Id="rId17" Type="http://schemas.openxmlformats.org/officeDocument/2006/relationships/slideLayout" Target="../slideLayouts/slideLayout113.xml"/><Relationship Id="rId25" Type="http://schemas.openxmlformats.org/officeDocument/2006/relationships/slideLayout" Target="../slideLayouts/slideLayout121.xml"/><Relationship Id="rId33" Type="http://schemas.openxmlformats.org/officeDocument/2006/relationships/slideLayout" Target="../slideLayouts/slideLayout129.xml"/><Relationship Id="rId38" Type="http://schemas.openxmlformats.org/officeDocument/2006/relationships/slideLayout" Target="../slideLayouts/slideLayout134.xml"/><Relationship Id="rId46" Type="http://schemas.openxmlformats.org/officeDocument/2006/relationships/slideLayout" Target="../slideLayouts/slideLayout142.xml"/><Relationship Id="rId59" Type="http://schemas.openxmlformats.org/officeDocument/2006/relationships/slideLayout" Target="../slideLayouts/slideLayout155.xml"/><Relationship Id="rId67" Type="http://schemas.openxmlformats.org/officeDocument/2006/relationships/slideLayout" Target="../slideLayouts/slideLayout163.xml"/><Relationship Id="rId20" Type="http://schemas.openxmlformats.org/officeDocument/2006/relationships/slideLayout" Target="../slideLayouts/slideLayout116.xml"/><Relationship Id="rId41" Type="http://schemas.openxmlformats.org/officeDocument/2006/relationships/slideLayout" Target="../slideLayouts/slideLayout137.xml"/><Relationship Id="rId54" Type="http://schemas.openxmlformats.org/officeDocument/2006/relationships/slideLayout" Target="../slideLayouts/slideLayout150.xml"/><Relationship Id="rId62" Type="http://schemas.openxmlformats.org/officeDocument/2006/relationships/slideLayout" Target="../slideLayouts/slideLayout158.xml"/><Relationship Id="rId70" Type="http://schemas.openxmlformats.org/officeDocument/2006/relationships/slideLayout" Target="../slideLayouts/slideLayout166.xml"/><Relationship Id="rId75" Type="http://schemas.openxmlformats.org/officeDocument/2006/relationships/slideLayout" Target="../slideLayouts/slideLayout171.xml"/><Relationship Id="rId83" Type="http://schemas.openxmlformats.org/officeDocument/2006/relationships/slideLayout" Target="../slideLayouts/slideLayout179.xml"/><Relationship Id="rId88" Type="http://schemas.openxmlformats.org/officeDocument/2006/relationships/slideLayout" Target="../slideLayouts/slideLayout184.xml"/><Relationship Id="rId91" Type="http://schemas.openxmlformats.org/officeDocument/2006/relationships/slideLayout" Target="../slideLayouts/slideLayout187.xml"/><Relationship Id="rId96" Type="http://schemas.openxmlformats.org/officeDocument/2006/relationships/slideLayout" Target="../slideLayouts/slideLayout192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5" Type="http://schemas.openxmlformats.org/officeDocument/2006/relationships/slideLayout" Target="../slideLayouts/slideLayout111.xml"/><Relationship Id="rId23" Type="http://schemas.openxmlformats.org/officeDocument/2006/relationships/slideLayout" Target="../slideLayouts/slideLayout119.xml"/><Relationship Id="rId28" Type="http://schemas.openxmlformats.org/officeDocument/2006/relationships/slideLayout" Target="../slideLayouts/slideLayout124.xml"/><Relationship Id="rId36" Type="http://schemas.openxmlformats.org/officeDocument/2006/relationships/slideLayout" Target="../slideLayouts/slideLayout132.xml"/><Relationship Id="rId49" Type="http://schemas.openxmlformats.org/officeDocument/2006/relationships/slideLayout" Target="../slideLayouts/slideLayout145.xml"/><Relationship Id="rId57" Type="http://schemas.openxmlformats.org/officeDocument/2006/relationships/slideLayout" Target="../slideLayouts/slideLayout153.xml"/><Relationship Id="rId10" Type="http://schemas.openxmlformats.org/officeDocument/2006/relationships/slideLayout" Target="../slideLayouts/slideLayout106.xml"/><Relationship Id="rId31" Type="http://schemas.openxmlformats.org/officeDocument/2006/relationships/slideLayout" Target="../slideLayouts/slideLayout127.xml"/><Relationship Id="rId44" Type="http://schemas.openxmlformats.org/officeDocument/2006/relationships/slideLayout" Target="../slideLayouts/slideLayout140.xml"/><Relationship Id="rId52" Type="http://schemas.openxmlformats.org/officeDocument/2006/relationships/slideLayout" Target="../slideLayouts/slideLayout148.xml"/><Relationship Id="rId60" Type="http://schemas.openxmlformats.org/officeDocument/2006/relationships/slideLayout" Target="../slideLayouts/slideLayout156.xml"/><Relationship Id="rId65" Type="http://schemas.openxmlformats.org/officeDocument/2006/relationships/slideLayout" Target="../slideLayouts/slideLayout161.xml"/><Relationship Id="rId73" Type="http://schemas.openxmlformats.org/officeDocument/2006/relationships/slideLayout" Target="../slideLayouts/slideLayout169.xml"/><Relationship Id="rId78" Type="http://schemas.openxmlformats.org/officeDocument/2006/relationships/slideLayout" Target="../slideLayouts/slideLayout174.xml"/><Relationship Id="rId81" Type="http://schemas.openxmlformats.org/officeDocument/2006/relationships/slideLayout" Target="../slideLayouts/slideLayout177.xml"/><Relationship Id="rId86" Type="http://schemas.openxmlformats.org/officeDocument/2006/relationships/slideLayout" Target="../slideLayouts/slideLayout182.xml"/><Relationship Id="rId94" Type="http://schemas.openxmlformats.org/officeDocument/2006/relationships/slideLayout" Target="../slideLayouts/slideLayout190.xml"/><Relationship Id="rId99" Type="http://schemas.openxmlformats.org/officeDocument/2006/relationships/image" Target="../media/image2.png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3" Type="http://schemas.openxmlformats.org/officeDocument/2006/relationships/slideLayout" Target="../slideLayouts/slideLayout109.xml"/><Relationship Id="rId18" Type="http://schemas.openxmlformats.org/officeDocument/2006/relationships/slideLayout" Target="../slideLayouts/slideLayout114.xml"/><Relationship Id="rId39" Type="http://schemas.openxmlformats.org/officeDocument/2006/relationships/slideLayout" Target="../slideLayouts/slideLayout13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0.xml"/><Relationship Id="rId13" Type="http://schemas.openxmlformats.org/officeDocument/2006/relationships/slideLayout" Target="../slideLayouts/slideLayout205.xml"/><Relationship Id="rId18" Type="http://schemas.openxmlformats.org/officeDocument/2006/relationships/slideLayout" Target="../slideLayouts/slideLayout210.xml"/><Relationship Id="rId26" Type="http://schemas.openxmlformats.org/officeDocument/2006/relationships/slideLayout" Target="../slideLayouts/slideLayout218.xml"/><Relationship Id="rId39" Type="http://schemas.openxmlformats.org/officeDocument/2006/relationships/slideLayout" Target="../slideLayouts/slideLayout231.xml"/><Relationship Id="rId3" Type="http://schemas.openxmlformats.org/officeDocument/2006/relationships/slideLayout" Target="../slideLayouts/slideLayout195.xml"/><Relationship Id="rId21" Type="http://schemas.openxmlformats.org/officeDocument/2006/relationships/slideLayout" Target="../slideLayouts/slideLayout213.xml"/><Relationship Id="rId34" Type="http://schemas.openxmlformats.org/officeDocument/2006/relationships/slideLayout" Target="../slideLayouts/slideLayout226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199.xml"/><Relationship Id="rId12" Type="http://schemas.openxmlformats.org/officeDocument/2006/relationships/slideLayout" Target="../slideLayouts/slideLayout204.xml"/><Relationship Id="rId17" Type="http://schemas.openxmlformats.org/officeDocument/2006/relationships/slideLayout" Target="../slideLayouts/slideLayout209.xml"/><Relationship Id="rId25" Type="http://schemas.openxmlformats.org/officeDocument/2006/relationships/slideLayout" Target="../slideLayouts/slideLayout217.xml"/><Relationship Id="rId33" Type="http://schemas.openxmlformats.org/officeDocument/2006/relationships/slideLayout" Target="../slideLayouts/slideLayout225.xml"/><Relationship Id="rId38" Type="http://schemas.openxmlformats.org/officeDocument/2006/relationships/slideLayout" Target="../slideLayouts/slideLayout230.xml"/><Relationship Id="rId2" Type="http://schemas.openxmlformats.org/officeDocument/2006/relationships/slideLayout" Target="../slideLayouts/slideLayout194.xml"/><Relationship Id="rId16" Type="http://schemas.openxmlformats.org/officeDocument/2006/relationships/slideLayout" Target="../slideLayouts/slideLayout208.xml"/><Relationship Id="rId20" Type="http://schemas.openxmlformats.org/officeDocument/2006/relationships/slideLayout" Target="../slideLayouts/slideLayout212.xml"/><Relationship Id="rId29" Type="http://schemas.openxmlformats.org/officeDocument/2006/relationships/slideLayout" Target="../slideLayouts/slideLayout221.xml"/><Relationship Id="rId41" Type="http://schemas.openxmlformats.org/officeDocument/2006/relationships/theme" Target="../theme/theme3.xml"/><Relationship Id="rId1" Type="http://schemas.openxmlformats.org/officeDocument/2006/relationships/slideLayout" Target="../slideLayouts/slideLayout193.xml"/><Relationship Id="rId6" Type="http://schemas.openxmlformats.org/officeDocument/2006/relationships/slideLayout" Target="../slideLayouts/slideLayout198.xml"/><Relationship Id="rId11" Type="http://schemas.openxmlformats.org/officeDocument/2006/relationships/slideLayout" Target="../slideLayouts/slideLayout203.xml"/><Relationship Id="rId24" Type="http://schemas.openxmlformats.org/officeDocument/2006/relationships/slideLayout" Target="../slideLayouts/slideLayout216.xml"/><Relationship Id="rId32" Type="http://schemas.openxmlformats.org/officeDocument/2006/relationships/slideLayout" Target="../slideLayouts/slideLayout224.xml"/><Relationship Id="rId37" Type="http://schemas.openxmlformats.org/officeDocument/2006/relationships/slideLayout" Target="../slideLayouts/slideLayout229.xml"/><Relationship Id="rId40" Type="http://schemas.openxmlformats.org/officeDocument/2006/relationships/slideLayout" Target="../slideLayouts/slideLayout232.xml"/><Relationship Id="rId5" Type="http://schemas.openxmlformats.org/officeDocument/2006/relationships/slideLayout" Target="../slideLayouts/slideLayout197.xml"/><Relationship Id="rId15" Type="http://schemas.openxmlformats.org/officeDocument/2006/relationships/slideLayout" Target="../slideLayouts/slideLayout207.xml"/><Relationship Id="rId23" Type="http://schemas.openxmlformats.org/officeDocument/2006/relationships/slideLayout" Target="../slideLayouts/slideLayout215.xml"/><Relationship Id="rId28" Type="http://schemas.openxmlformats.org/officeDocument/2006/relationships/slideLayout" Target="../slideLayouts/slideLayout220.xml"/><Relationship Id="rId36" Type="http://schemas.openxmlformats.org/officeDocument/2006/relationships/slideLayout" Target="../slideLayouts/slideLayout228.xml"/><Relationship Id="rId10" Type="http://schemas.openxmlformats.org/officeDocument/2006/relationships/slideLayout" Target="../slideLayouts/slideLayout202.xml"/><Relationship Id="rId19" Type="http://schemas.openxmlformats.org/officeDocument/2006/relationships/slideLayout" Target="../slideLayouts/slideLayout211.xml"/><Relationship Id="rId31" Type="http://schemas.openxmlformats.org/officeDocument/2006/relationships/slideLayout" Target="../slideLayouts/slideLayout223.xml"/><Relationship Id="rId4" Type="http://schemas.openxmlformats.org/officeDocument/2006/relationships/slideLayout" Target="../slideLayouts/slideLayout196.xml"/><Relationship Id="rId9" Type="http://schemas.openxmlformats.org/officeDocument/2006/relationships/slideLayout" Target="../slideLayouts/slideLayout201.xml"/><Relationship Id="rId14" Type="http://schemas.openxmlformats.org/officeDocument/2006/relationships/slideLayout" Target="../slideLayouts/slideLayout206.xml"/><Relationship Id="rId22" Type="http://schemas.openxmlformats.org/officeDocument/2006/relationships/slideLayout" Target="../slideLayouts/slideLayout214.xml"/><Relationship Id="rId27" Type="http://schemas.openxmlformats.org/officeDocument/2006/relationships/slideLayout" Target="../slideLayouts/slideLayout219.xml"/><Relationship Id="rId30" Type="http://schemas.openxmlformats.org/officeDocument/2006/relationships/slideLayout" Target="../slideLayouts/slideLayout222.xml"/><Relationship Id="rId35" Type="http://schemas.openxmlformats.org/officeDocument/2006/relationships/slideLayout" Target="../slideLayouts/slideLayout227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05172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9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1492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整理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与练习（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28384" y="4793319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100" action="ppaction://hlinksldjump"/>
            </p:cNvPr>
            <p:cNvPicPr>
              <a:picLocks noChangeAspect="1"/>
            </p:cNvPicPr>
            <p:nvPr/>
          </p:nvPicPr>
          <p:blipFill>
            <a:blip r:embed="rId10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100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7591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  <p:sldLayoutId id="2147483735" r:id="rId21"/>
    <p:sldLayoutId id="2147483736" r:id="rId22"/>
    <p:sldLayoutId id="2147483737" r:id="rId23"/>
    <p:sldLayoutId id="2147483738" r:id="rId24"/>
    <p:sldLayoutId id="2147483739" r:id="rId25"/>
    <p:sldLayoutId id="2147483740" r:id="rId26"/>
    <p:sldLayoutId id="2147483741" r:id="rId27"/>
    <p:sldLayoutId id="2147483742" r:id="rId28"/>
    <p:sldLayoutId id="2147483743" r:id="rId29"/>
    <p:sldLayoutId id="2147483744" r:id="rId30"/>
    <p:sldLayoutId id="2147483745" r:id="rId31"/>
    <p:sldLayoutId id="2147483746" r:id="rId32"/>
    <p:sldLayoutId id="2147483747" r:id="rId33"/>
    <p:sldLayoutId id="2147483748" r:id="rId34"/>
    <p:sldLayoutId id="2147483749" r:id="rId35"/>
    <p:sldLayoutId id="2147483750" r:id="rId36"/>
    <p:sldLayoutId id="2147483751" r:id="rId37"/>
    <p:sldLayoutId id="2147483752" r:id="rId38"/>
    <p:sldLayoutId id="2147483753" r:id="rId39"/>
    <p:sldLayoutId id="2147483754" r:id="rId40"/>
    <p:sldLayoutId id="2147483755" r:id="rId41"/>
    <p:sldLayoutId id="2147483756" r:id="rId42"/>
    <p:sldLayoutId id="2147483757" r:id="rId43"/>
    <p:sldLayoutId id="2147483758" r:id="rId44"/>
    <p:sldLayoutId id="2147483759" r:id="rId45"/>
    <p:sldLayoutId id="2147483760" r:id="rId46"/>
    <p:sldLayoutId id="2147483761" r:id="rId47"/>
    <p:sldLayoutId id="2147483762" r:id="rId48"/>
    <p:sldLayoutId id="2147483763" r:id="rId49"/>
    <p:sldLayoutId id="2147483764" r:id="rId50"/>
    <p:sldLayoutId id="2147483765" r:id="rId51"/>
    <p:sldLayoutId id="2147483766" r:id="rId52"/>
    <p:sldLayoutId id="2147483767" r:id="rId53"/>
    <p:sldLayoutId id="2147483768" r:id="rId54"/>
    <p:sldLayoutId id="2147483769" r:id="rId55"/>
    <p:sldLayoutId id="2147483770" r:id="rId56"/>
    <p:sldLayoutId id="2147483771" r:id="rId57"/>
    <p:sldLayoutId id="2147483772" r:id="rId58"/>
    <p:sldLayoutId id="2147483773" r:id="rId59"/>
    <p:sldLayoutId id="2147483774" r:id="rId60"/>
    <p:sldLayoutId id="2147483775" r:id="rId61"/>
    <p:sldLayoutId id="2147483776" r:id="rId62"/>
    <p:sldLayoutId id="2147483777" r:id="rId63"/>
    <p:sldLayoutId id="2147483778" r:id="rId64"/>
    <p:sldLayoutId id="2147483779" r:id="rId65"/>
    <p:sldLayoutId id="2147483780" r:id="rId66"/>
    <p:sldLayoutId id="2147483781" r:id="rId67"/>
    <p:sldLayoutId id="2147483782" r:id="rId68"/>
    <p:sldLayoutId id="2147483783" r:id="rId69"/>
    <p:sldLayoutId id="2147483784" r:id="rId70"/>
    <p:sldLayoutId id="2147483785" r:id="rId71"/>
    <p:sldLayoutId id="2147483786" r:id="rId72"/>
    <p:sldLayoutId id="2147483787" r:id="rId73"/>
    <p:sldLayoutId id="2147483788" r:id="rId74"/>
    <p:sldLayoutId id="2147483789" r:id="rId75"/>
    <p:sldLayoutId id="2147483790" r:id="rId76"/>
    <p:sldLayoutId id="2147483791" r:id="rId77"/>
    <p:sldLayoutId id="2147483792" r:id="rId78"/>
    <p:sldLayoutId id="2147483793" r:id="rId79"/>
    <p:sldLayoutId id="2147483794" r:id="rId80"/>
    <p:sldLayoutId id="2147483795" r:id="rId81"/>
    <p:sldLayoutId id="2147483796" r:id="rId82"/>
    <p:sldLayoutId id="2147483682" r:id="rId83"/>
    <p:sldLayoutId id="2147483681" r:id="rId84"/>
    <p:sldLayoutId id="2147483680" r:id="rId85"/>
    <p:sldLayoutId id="2147483679" r:id="rId86"/>
    <p:sldLayoutId id="2147483678" r:id="rId87"/>
    <p:sldLayoutId id="2147483677" r:id="rId88"/>
    <p:sldLayoutId id="2147483676" r:id="rId89"/>
    <p:sldLayoutId id="2147483707" r:id="rId90"/>
    <p:sldLayoutId id="2147483708" r:id="rId91"/>
    <p:sldLayoutId id="2147483709" r:id="rId92"/>
    <p:sldLayoutId id="2147483710" r:id="rId93"/>
    <p:sldLayoutId id="2147483711" r:id="rId94"/>
    <p:sldLayoutId id="2147483712" r:id="rId95"/>
    <p:sldLayoutId id="2147483713" r:id="rId9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05172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9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1492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整理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与练习（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964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  <p:sldLayoutId id="2147483850" r:id="rId12"/>
    <p:sldLayoutId id="2147483851" r:id="rId13"/>
    <p:sldLayoutId id="2147483852" r:id="rId14"/>
    <p:sldLayoutId id="2147483853" r:id="rId15"/>
    <p:sldLayoutId id="2147483854" r:id="rId16"/>
    <p:sldLayoutId id="2147483855" r:id="rId17"/>
    <p:sldLayoutId id="2147483856" r:id="rId18"/>
    <p:sldLayoutId id="2147483857" r:id="rId19"/>
    <p:sldLayoutId id="2147483858" r:id="rId20"/>
    <p:sldLayoutId id="2147483859" r:id="rId21"/>
    <p:sldLayoutId id="2147483860" r:id="rId22"/>
    <p:sldLayoutId id="2147483861" r:id="rId23"/>
    <p:sldLayoutId id="2147483862" r:id="rId24"/>
    <p:sldLayoutId id="2147483863" r:id="rId25"/>
    <p:sldLayoutId id="2147483864" r:id="rId26"/>
    <p:sldLayoutId id="2147483865" r:id="rId27"/>
    <p:sldLayoutId id="2147483866" r:id="rId28"/>
    <p:sldLayoutId id="2147483867" r:id="rId29"/>
    <p:sldLayoutId id="2147483868" r:id="rId30"/>
    <p:sldLayoutId id="2147483869" r:id="rId31"/>
    <p:sldLayoutId id="2147483870" r:id="rId32"/>
    <p:sldLayoutId id="2147483871" r:id="rId33"/>
    <p:sldLayoutId id="2147483872" r:id="rId34"/>
    <p:sldLayoutId id="2147483873" r:id="rId35"/>
    <p:sldLayoutId id="2147483874" r:id="rId36"/>
    <p:sldLayoutId id="2147483875" r:id="rId37"/>
    <p:sldLayoutId id="2147483876" r:id="rId38"/>
    <p:sldLayoutId id="2147483877" r:id="rId39"/>
    <p:sldLayoutId id="2147483878" r:id="rId40"/>
    <p:sldLayoutId id="2147483879" r:id="rId41"/>
    <p:sldLayoutId id="2147483880" r:id="rId42"/>
    <p:sldLayoutId id="2147483881" r:id="rId43"/>
    <p:sldLayoutId id="2147483882" r:id="rId44"/>
    <p:sldLayoutId id="2147483883" r:id="rId45"/>
    <p:sldLayoutId id="2147483884" r:id="rId46"/>
    <p:sldLayoutId id="2147483885" r:id="rId47"/>
    <p:sldLayoutId id="2147483886" r:id="rId48"/>
    <p:sldLayoutId id="2147483887" r:id="rId49"/>
    <p:sldLayoutId id="2147483888" r:id="rId50"/>
    <p:sldLayoutId id="2147483889" r:id="rId51"/>
    <p:sldLayoutId id="2147483890" r:id="rId52"/>
    <p:sldLayoutId id="2147483891" r:id="rId53"/>
    <p:sldLayoutId id="2147483892" r:id="rId54"/>
    <p:sldLayoutId id="2147483893" r:id="rId55"/>
    <p:sldLayoutId id="2147483894" r:id="rId56"/>
    <p:sldLayoutId id="2147483895" r:id="rId57"/>
    <p:sldLayoutId id="2147483896" r:id="rId58"/>
    <p:sldLayoutId id="2147483897" r:id="rId59"/>
    <p:sldLayoutId id="2147483898" r:id="rId60"/>
    <p:sldLayoutId id="2147483899" r:id="rId61"/>
    <p:sldLayoutId id="2147483900" r:id="rId62"/>
    <p:sldLayoutId id="2147483901" r:id="rId63"/>
    <p:sldLayoutId id="2147483902" r:id="rId64"/>
    <p:sldLayoutId id="2147483903" r:id="rId65"/>
    <p:sldLayoutId id="2147483904" r:id="rId66"/>
    <p:sldLayoutId id="2147483905" r:id="rId67"/>
    <p:sldLayoutId id="2147483906" r:id="rId68"/>
    <p:sldLayoutId id="2147483907" r:id="rId69"/>
    <p:sldLayoutId id="2147483908" r:id="rId70"/>
    <p:sldLayoutId id="2147483909" r:id="rId71"/>
    <p:sldLayoutId id="2147483910" r:id="rId72"/>
    <p:sldLayoutId id="2147483911" r:id="rId73"/>
    <p:sldLayoutId id="2147483912" r:id="rId74"/>
    <p:sldLayoutId id="2147483913" r:id="rId75"/>
    <p:sldLayoutId id="2147483914" r:id="rId76"/>
    <p:sldLayoutId id="2147483915" r:id="rId77"/>
    <p:sldLayoutId id="2147483916" r:id="rId78"/>
    <p:sldLayoutId id="2147483917" r:id="rId79"/>
    <p:sldLayoutId id="2147483918" r:id="rId80"/>
    <p:sldLayoutId id="2147483919" r:id="rId81"/>
    <p:sldLayoutId id="2147483920" r:id="rId82"/>
    <p:sldLayoutId id="2147483921" r:id="rId83"/>
    <p:sldLayoutId id="2147483922" r:id="rId84"/>
    <p:sldLayoutId id="2147483923" r:id="rId85"/>
    <p:sldLayoutId id="2147483924" r:id="rId86"/>
    <p:sldLayoutId id="2147483925" r:id="rId87"/>
    <p:sldLayoutId id="2147483926" r:id="rId88"/>
    <p:sldLayoutId id="2147483927" r:id="rId89"/>
    <p:sldLayoutId id="2147483928" r:id="rId90"/>
    <p:sldLayoutId id="2147483929" r:id="rId91"/>
    <p:sldLayoutId id="2147483930" r:id="rId92"/>
    <p:sldLayoutId id="2147483931" r:id="rId93"/>
    <p:sldLayoutId id="2147483932" r:id="rId94"/>
    <p:sldLayoutId id="2147483933" r:id="rId95"/>
    <p:sldLayoutId id="2147483934" r:id="rId9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认识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100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以内的数 面积的含义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6872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  <p:sldLayoutId id="2147483814" r:id="rId17"/>
    <p:sldLayoutId id="2147483815" r:id="rId18"/>
    <p:sldLayoutId id="2147483816" r:id="rId19"/>
    <p:sldLayoutId id="2147483817" r:id="rId20"/>
    <p:sldLayoutId id="2147483818" r:id="rId21"/>
    <p:sldLayoutId id="2147483819" r:id="rId22"/>
    <p:sldLayoutId id="2147483820" r:id="rId23"/>
    <p:sldLayoutId id="2147483821" r:id="rId24"/>
    <p:sldLayoutId id="2147483822" r:id="rId25"/>
    <p:sldLayoutId id="2147483823" r:id="rId26"/>
    <p:sldLayoutId id="2147483824" r:id="rId27"/>
    <p:sldLayoutId id="2147483825" r:id="rId28"/>
    <p:sldLayoutId id="2147483826" r:id="rId29"/>
    <p:sldLayoutId id="2147483827" r:id="rId30"/>
    <p:sldLayoutId id="2147483828" r:id="rId31"/>
    <p:sldLayoutId id="2147483829" r:id="rId32"/>
    <p:sldLayoutId id="2147483830" r:id="rId33"/>
    <p:sldLayoutId id="2147483831" r:id="rId34"/>
    <p:sldLayoutId id="2147483832" r:id="rId35"/>
    <p:sldLayoutId id="2147483833" r:id="rId36"/>
    <p:sldLayoutId id="2147483834" r:id="rId37"/>
    <p:sldLayoutId id="2147483835" r:id="rId38"/>
    <p:sldLayoutId id="2147483836" r:id="rId39"/>
    <p:sldLayoutId id="2147483837" r:id="rId4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10.xml"/><Relationship Id="rId6" Type="http://schemas.openxmlformats.org/officeDocument/2006/relationships/slide" Target="slide4.xml"/><Relationship Id="rId5" Type="http://schemas.openxmlformats.org/officeDocument/2006/relationships/slide" Target="slide16.xml"/><Relationship Id="rId4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0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1800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苏教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五年级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219617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10739" y="1435155"/>
            <a:ext cx="6512039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整理与练习（</a:t>
            </a:r>
            <a:r>
              <a:rPr lang="en-US" altLang="zh-CN" sz="6600" b="1" dirty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2</a:t>
            </a:r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）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ea typeface="宋体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2218497" y="2952109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</a:rPr>
              <a:t>整体回顾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宋体"/>
                <a:ea typeface="宋体"/>
              </a:rPr>
              <a:t>综合运用</a:t>
            </a:r>
            <a:endParaRPr lang="zh-CN" altLang="en-US" sz="2800" b="1" dirty="0">
              <a:solidFill>
                <a:prstClr val="black"/>
              </a:solidFill>
              <a:latin typeface="宋体"/>
              <a:ea typeface="宋体"/>
            </a:endParaRP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宋体"/>
                <a:ea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653064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000" b="1" dirty="0" smtClean="0">
                <a:solidFill>
                  <a:srgbClr val="0050AA"/>
                </a:solidFill>
                <a:latin typeface="宋体"/>
                <a:ea typeface="宋体"/>
              </a:rPr>
              <a:t>圆</a:t>
            </a:r>
            <a:endParaRPr lang="zh-CN" altLang="en-US" sz="4000" b="1" dirty="0">
              <a:solidFill>
                <a:srgbClr val="0050AA"/>
              </a:solidFill>
              <a:latin typeface="宋体"/>
              <a:ea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宋体"/>
                <a:ea typeface="宋体"/>
              </a:rPr>
              <a:t>知识梳理</a:t>
            </a:r>
            <a:endParaRPr lang="zh-CN" altLang="en-US" sz="2800" b="1" dirty="0">
              <a:solidFill>
                <a:prstClr val="black"/>
              </a:solidFill>
              <a:latin typeface="宋体"/>
              <a:ea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500" b="1" dirty="0" smtClean="0">
                  <a:solidFill>
                    <a:srgbClr val="0050AA"/>
                  </a:solidFill>
                  <a:latin typeface="宋体"/>
                  <a:ea typeface="宋体"/>
                </a:rPr>
                <a:t>6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185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125732" y="3072693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537523"/>
            <a:ext cx="55446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右图中，正方形的面积是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平方厘米。圆的面积是多少平方厘米？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83518"/>
            <a:ext cx="1584176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7"/>
          <a:stretch/>
        </p:blipFill>
        <p:spPr bwMode="auto">
          <a:xfrm>
            <a:off x="6372200" y="483518"/>
            <a:ext cx="1584176" cy="1700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827584" y="1995686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三角形面积：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10÷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2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（平方厘米）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pPr fontAlgn="auto"/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  2</a:t>
            </a:r>
            <a:r>
              <a:rPr lang="en-US" altLang="zh-CN" sz="2400" b="1" i="1" noProof="1" smtClean="0">
                <a:latin typeface="+mn-lt"/>
                <a:ea typeface="楷体" pitchFamily="49" charset="-122"/>
                <a:sym typeface="+mn-ea"/>
              </a:rPr>
              <a:t>r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×</a:t>
            </a:r>
            <a:r>
              <a:rPr lang="en-US" altLang="zh-CN" sz="2400" b="1" i="1" noProof="1" smtClean="0">
                <a:latin typeface="+mn-lt"/>
                <a:ea typeface="楷体" pitchFamily="49" charset="-122"/>
                <a:sym typeface="+mn-ea"/>
              </a:rPr>
              <a:t>r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÷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2=</a:t>
            </a:r>
            <a:r>
              <a:rPr lang="en-US" altLang="zh-CN" sz="2400" b="1" i="1" noProof="1" smtClean="0">
                <a:latin typeface="+mn-lt"/>
                <a:ea typeface="楷体" pitchFamily="49" charset="-122"/>
                <a:sym typeface="+mn-ea"/>
              </a:rPr>
              <a:t>r</a:t>
            </a:r>
            <a:r>
              <a:rPr lang="en-US" altLang="zh-CN" sz="2400" b="1" baseline="60000" noProof="1">
                <a:latin typeface="楷体" pitchFamily="49" charset="-122"/>
                <a:ea typeface="楷体" pitchFamily="49" charset="-122"/>
                <a:sym typeface="+mn-ea"/>
              </a:rPr>
              <a:t>2</a:t>
            </a:r>
            <a:r>
              <a:rPr lang="en-US" altLang="zh-CN" sz="2400" b="1" i="1" noProof="1" smtClean="0">
                <a:latin typeface="楷体" pitchFamily="49" charset="-122"/>
                <a:ea typeface="楷体" pitchFamily="49" charset="-122"/>
                <a:sym typeface="+mn-ea"/>
              </a:rPr>
              <a:t>=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5</a:t>
            </a:r>
            <a:endParaRPr lang="en-US" altLang="zh-CN" sz="2400" b="1" baseline="60000" noProof="1">
              <a:latin typeface="楷体" pitchFamily="49" charset="-122"/>
              <a:ea typeface="楷体" pitchFamily="49" charset="-122"/>
              <a:sym typeface="+mn-ea"/>
            </a:endParaRPr>
          </a:p>
          <a:p>
            <a:pPr fontAlgn="auto"/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 圆面积：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3.14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×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5=15.7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（平方厘米）</a:t>
            </a:r>
            <a:endParaRPr lang="en-US" altLang="zh-CN" sz="2400" b="1" noProof="1" smtClean="0">
              <a:latin typeface="楷体" pitchFamily="49" charset="-122"/>
              <a:ea typeface="楷体" pitchFamily="49" charset="-122"/>
              <a:sym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53401" y="3694261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答：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圆的面积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15.7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平方厘米。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1" y="1092681"/>
            <a:ext cx="78259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你能用直尺画出弯曲的线吗？照下面的步骤做一做，再与同学交流。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6802"/>
            <a:ext cx="2166933" cy="622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56445"/>
            <a:ext cx="2236416" cy="2071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923928" y="2355726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①画两条同样长并互相垂直的线段，平均分成若干份。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268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86" y="555526"/>
            <a:ext cx="2166933" cy="622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5" r="7212"/>
          <a:stretch/>
        </p:blipFill>
        <p:spPr bwMode="auto">
          <a:xfrm>
            <a:off x="1392864" y="1847673"/>
            <a:ext cx="2200941" cy="2093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923928" y="2067694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②先在右上部分照左面的样子连线。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896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83518"/>
            <a:ext cx="2166933" cy="622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" r="5889"/>
          <a:stretch/>
        </p:blipFill>
        <p:spPr bwMode="auto">
          <a:xfrm>
            <a:off x="1622880" y="1851670"/>
            <a:ext cx="2013016" cy="1944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923928" y="2172801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③在其余三个部分分别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重复步骤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②的操作。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896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61" y="555526"/>
            <a:ext cx="2166933" cy="622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23425"/>
            <a:ext cx="2150483" cy="2016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923928" y="2172801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④这样就能得到由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条弯曲的线围成的图形。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896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24002"/>
              </p:ext>
            </p:extLst>
          </p:nvPr>
        </p:nvGraphicFramePr>
        <p:xfrm>
          <a:off x="1043608" y="1205870"/>
          <a:ext cx="6851487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3175"/>
                <a:gridCol w="2808312"/>
              </a:tblGrid>
              <a:tr h="573792">
                <a:tc>
                  <a:txBody>
                    <a:bodyPr/>
                    <a:lstStyle/>
                    <a:p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</a:rPr>
                        <a:t>在探索圆的特征及周长和面积公式等活动中，能主动观察、主动操作、积极思考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b="0" dirty="0"/>
                    </a:p>
                  </a:txBody>
                  <a:tcPr/>
                </a:tc>
              </a:tr>
              <a:tr h="739120"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zh-CN" altLang="en-US" sz="2400" b="1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能根据不同的问题情境，灵活运用公式解决实际问题</a:t>
                      </a:r>
                      <a:endParaRPr lang="zh-CN" altLang="en-US" sz="2400" b="1" kern="1200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zh-CN" altLang="en-US" sz="2400" b="1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乐于和同学交流自己的发现，并能用学过的知识进行解释</a:t>
                      </a:r>
                      <a:endParaRPr lang="zh-CN" altLang="en-US" sz="2400" b="1" kern="1200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5230799" y="1563638"/>
            <a:ext cx="2376264" cy="360040"/>
            <a:chOff x="5004048" y="1851670"/>
            <a:chExt cx="2376264" cy="360040"/>
          </a:xfrm>
        </p:grpSpPr>
        <p:sp>
          <p:nvSpPr>
            <p:cNvPr id="6" name="五角星 5"/>
            <p:cNvSpPr/>
            <p:nvPr/>
          </p:nvSpPr>
          <p:spPr>
            <a:xfrm>
              <a:off x="5004048" y="185167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31" name="五角星 30"/>
            <p:cNvSpPr/>
            <p:nvPr/>
          </p:nvSpPr>
          <p:spPr>
            <a:xfrm>
              <a:off x="5508104" y="185167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37" name="五角星 36"/>
            <p:cNvSpPr/>
            <p:nvPr/>
          </p:nvSpPr>
          <p:spPr>
            <a:xfrm>
              <a:off x="6012160" y="185167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39" name="五角星 38"/>
            <p:cNvSpPr/>
            <p:nvPr/>
          </p:nvSpPr>
          <p:spPr>
            <a:xfrm>
              <a:off x="6516216" y="185167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40" name="五角星 39"/>
            <p:cNvSpPr/>
            <p:nvPr/>
          </p:nvSpPr>
          <p:spPr>
            <a:xfrm>
              <a:off x="7020272" y="185167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302807" y="2643758"/>
            <a:ext cx="2376264" cy="360040"/>
            <a:chOff x="5004048" y="2571750"/>
            <a:chExt cx="2376264" cy="360040"/>
          </a:xfrm>
        </p:grpSpPr>
        <p:sp>
          <p:nvSpPr>
            <p:cNvPr id="41" name="五角星 40"/>
            <p:cNvSpPr/>
            <p:nvPr/>
          </p:nvSpPr>
          <p:spPr>
            <a:xfrm>
              <a:off x="5004048" y="257175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42" name="五角星 41"/>
            <p:cNvSpPr/>
            <p:nvPr/>
          </p:nvSpPr>
          <p:spPr>
            <a:xfrm>
              <a:off x="5508104" y="257175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43" name="五角星 42"/>
            <p:cNvSpPr/>
            <p:nvPr/>
          </p:nvSpPr>
          <p:spPr>
            <a:xfrm>
              <a:off x="6012160" y="257175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44" name="五角星 43"/>
            <p:cNvSpPr/>
            <p:nvPr/>
          </p:nvSpPr>
          <p:spPr>
            <a:xfrm>
              <a:off x="6516216" y="257175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45" name="五角星 44"/>
            <p:cNvSpPr/>
            <p:nvPr/>
          </p:nvSpPr>
          <p:spPr>
            <a:xfrm>
              <a:off x="7020272" y="257175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302807" y="3363838"/>
            <a:ext cx="2376264" cy="360040"/>
            <a:chOff x="5004048" y="3291830"/>
            <a:chExt cx="2376264" cy="360040"/>
          </a:xfrm>
        </p:grpSpPr>
        <p:sp>
          <p:nvSpPr>
            <p:cNvPr id="46" name="五角星 45"/>
            <p:cNvSpPr/>
            <p:nvPr/>
          </p:nvSpPr>
          <p:spPr>
            <a:xfrm>
              <a:off x="5004048" y="329183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47" name="五角星 46"/>
            <p:cNvSpPr/>
            <p:nvPr/>
          </p:nvSpPr>
          <p:spPr>
            <a:xfrm>
              <a:off x="5508104" y="329183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48" name="五角星 47"/>
            <p:cNvSpPr/>
            <p:nvPr/>
          </p:nvSpPr>
          <p:spPr>
            <a:xfrm>
              <a:off x="6012160" y="329183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50" name="五角星 49"/>
            <p:cNvSpPr/>
            <p:nvPr/>
          </p:nvSpPr>
          <p:spPr>
            <a:xfrm>
              <a:off x="6516216" y="329183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53" name="五角星 52"/>
            <p:cNvSpPr/>
            <p:nvPr/>
          </p:nvSpPr>
          <p:spPr>
            <a:xfrm>
              <a:off x="7020272" y="329183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</p:grp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98417"/>
            <a:ext cx="24288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7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D7253601-E10B-4FDD-BD73-6C4252EB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635646"/>
            <a:ext cx="4861221" cy="167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  <p:extLst>
      <p:ext uri="{BB962C8B-B14F-4D97-AF65-F5344CB8AC3E}">
        <p14:creationId xmlns:p14="http://schemas.microsoft.com/office/powerpoint/2010/main" val="2968180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40325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ngxiaofang\Pictures\d_p18_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37" b="23672"/>
          <a:stretch/>
        </p:blipFill>
        <p:spPr bwMode="auto">
          <a:xfrm>
            <a:off x="539552" y="1274316"/>
            <a:ext cx="7187854" cy="3169642"/>
          </a:xfrm>
          <a:prstGeom prst="rect">
            <a:avLst/>
          </a:prstGeom>
          <a:noFill/>
          <a:extLst/>
        </p:spPr>
      </p:pic>
      <p:sp>
        <p:nvSpPr>
          <p:cNvPr id="11" name="圆角矩形标注 10"/>
          <p:cNvSpPr/>
          <p:nvPr/>
        </p:nvSpPr>
        <p:spPr>
          <a:xfrm>
            <a:off x="1835696" y="1131590"/>
            <a:ext cx="2592288" cy="678954"/>
          </a:xfrm>
          <a:prstGeom prst="wedgeRoundRectCallout">
            <a:avLst>
              <a:gd name="adj1" fmla="val -45181"/>
              <a:gd name="adj2" fmla="val 76556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这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一单元，你学到了哪些知识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？</a:t>
            </a:r>
          </a:p>
        </p:txBody>
      </p:sp>
      <p:sp>
        <p:nvSpPr>
          <p:cNvPr id="12" name="圆角矩形标注 11"/>
          <p:cNvSpPr/>
          <p:nvPr/>
        </p:nvSpPr>
        <p:spPr>
          <a:xfrm>
            <a:off x="1043608" y="3667311"/>
            <a:ext cx="2520280" cy="864096"/>
          </a:xfrm>
          <a:prstGeom prst="wedgeRoundRectCallout">
            <a:avLst>
              <a:gd name="adj1" fmla="val 37782"/>
              <a:gd name="adj2" fmla="val -79721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我了解了圆的特征，认识了扇形。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5076056" y="1131590"/>
            <a:ext cx="2592288" cy="1008112"/>
          </a:xfrm>
          <a:prstGeom prst="wedgeRoundRectCallout">
            <a:avLst>
              <a:gd name="adj1" fmla="val -36862"/>
              <a:gd name="adj2" fmla="val 63597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我学会了计算圆的周长和面积。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圆角矩形标注 13"/>
          <p:cNvSpPr/>
          <p:nvPr/>
        </p:nvSpPr>
        <p:spPr>
          <a:xfrm>
            <a:off x="5724128" y="3754760"/>
            <a:ext cx="2304256" cy="689198"/>
          </a:xfrm>
          <a:prstGeom prst="wedgeRoundRectCallout">
            <a:avLst>
              <a:gd name="adj1" fmla="val -56828"/>
              <a:gd name="adj2" fmla="val -45077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我掌握了用圆规画圆的方法。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整体回顾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7222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>
            <a:spLocks noChangeArrowheads="1"/>
          </p:cNvSpPr>
          <p:nvPr/>
        </p:nvSpPr>
        <p:spPr bwMode="auto">
          <a:xfrm>
            <a:off x="3779912" y="339502"/>
            <a:ext cx="654340" cy="646986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圆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 rot="5400000">
            <a:off x="3934122" y="-765472"/>
            <a:ext cx="287337" cy="3764111"/>
          </a:xfrm>
          <a:prstGeom prst="leftBrace">
            <a:avLst>
              <a:gd name="adj1" fmla="val 71227"/>
              <a:gd name="adj2" fmla="val 49683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圆角矩形 18"/>
          <p:cNvSpPr>
            <a:spLocks noChangeArrowheads="1"/>
          </p:cNvSpPr>
          <p:nvPr/>
        </p:nvSpPr>
        <p:spPr bwMode="auto">
          <a:xfrm>
            <a:off x="1043608" y="1275606"/>
            <a:ext cx="1944216" cy="646986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圆的认识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圆角矩形 19"/>
          <p:cNvSpPr>
            <a:spLocks noChangeArrowheads="1"/>
          </p:cNvSpPr>
          <p:nvPr/>
        </p:nvSpPr>
        <p:spPr bwMode="auto">
          <a:xfrm>
            <a:off x="5580112" y="1347614"/>
            <a:ext cx="1944217" cy="57888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圆的面积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846" name="圆角矩形 21"/>
          <p:cNvSpPr>
            <a:spLocks noChangeArrowheads="1"/>
          </p:cNvSpPr>
          <p:nvPr/>
        </p:nvSpPr>
        <p:spPr bwMode="auto">
          <a:xfrm>
            <a:off x="533227" y="2427734"/>
            <a:ext cx="510381" cy="161520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圆的认识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847" name="圆角矩形 22"/>
          <p:cNvSpPr>
            <a:spLocks noChangeArrowheads="1"/>
          </p:cNvSpPr>
          <p:nvPr/>
        </p:nvSpPr>
        <p:spPr bwMode="auto">
          <a:xfrm>
            <a:off x="2859906" y="2427734"/>
            <a:ext cx="487958" cy="197649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扇形的认识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849" name="左大括号 26"/>
          <p:cNvSpPr>
            <a:spLocks/>
          </p:cNvSpPr>
          <p:nvPr/>
        </p:nvSpPr>
        <p:spPr bwMode="auto">
          <a:xfrm rot="5400000">
            <a:off x="1872048" y="1095239"/>
            <a:ext cx="287337" cy="2232247"/>
          </a:xfrm>
          <a:prstGeom prst="leftBrace">
            <a:avLst>
              <a:gd name="adj1" fmla="val 71403"/>
              <a:gd name="adj2" fmla="val 49685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/>
        </p:spPr>
        <p:txBody>
          <a:bodyPr rot="10800000" vert="eaVert" anchor="ctr"/>
          <a:lstStyle/>
          <a:p>
            <a:pPr algn="ctr"/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左大括号 27"/>
          <p:cNvSpPr/>
          <p:nvPr/>
        </p:nvSpPr>
        <p:spPr>
          <a:xfrm rot="5400000">
            <a:off x="6516564" y="987920"/>
            <a:ext cx="287338" cy="2304257"/>
          </a:xfrm>
          <a:prstGeom prst="leftBrace">
            <a:avLst>
              <a:gd name="adj1" fmla="val 71227"/>
              <a:gd name="adj2" fmla="val 49683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51" name="圆角矩形 28"/>
          <p:cNvSpPr>
            <a:spLocks noChangeArrowheads="1"/>
          </p:cNvSpPr>
          <p:nvPr/>
        </p:nvSpPr>
        <p:spPr bwMode="auto">
          <a:xfrm>
            <a:off x="5292080" y="2355726"/>
            <a:ext cx="504056" cy="161520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圆的面积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圆角矩形 17"/>
          <p:cNvSpPr>
            <a:spLocks noChangeArrowheads="1"/>
          </p:cNvSpPr>
          <p:nvPr/>
        </p:nvSpPr>
        <p:spPr bwMode="auto">
          <a:xfrm>
            <a:off x="3419872" y="1347614"/>
            <a:ext cx="1894781" cy="57888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圆的周长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圆角矩形 28"/>
          <p:cNvSpPr>
            <a:spLocks noChangeArrowheads="1"/>
          </p:cNvSpPr>
          <p:nvPr/>
        </p:nvSpPr>
        <p:spPr bwMode="auto">
          <a:xfrm>
            <a:off x="7380312" y="2283718"/>
            <a:ext cx="1008112" cy="2032754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简单组合图形的面积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592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1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 animBg="1"/>
      <p:bldP spid="19" grpId="0" animBg="1"/>
      <p:bldP spid="20" grpId="0" animBg="1"/>
      <p:bldP spid="35846" grpId="0" animBg="1"/>
      <p:bldP spid="35847" grpId="0" animBg="1"/>
      <p:bldP spid="35849" grpId="0" animBg="1"/>
      <p:bldP spid="28" grpId="0" animBg="1"/>
      <p:bldP spid="35851" grpId="0" animBg="1"/>
      <p:bldP spid="18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jinse\Desktop\课件样例\人物图\4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21" t="17277" r="31326" b="8395"/>
          <a:stretch/>
        </p:blipFill>
        <p:spPr bwMode="auto">
          <a:xfrm>
            <a:off x="7812162" y="2184540"/>
            <a:ext cx="850114" cy="1069042"/>
          </a:xfrm>
          <a:prstGeom prst="rect">
            <a:avLst/>
          </a:prstGeom>
          <a:noFill/>
          <a:extLst/>
        </p:spPr>
      </p:pic>
      <p:sp>
        <p:nvSpPr>
          <p:cNvPr id="62479" name="矩形 19"/>
          <p:cNvSpPr>
            <a:spLocks noChangeArrowheads="1"/>
          </p:cNvSpPr>
          <p:nvPr/>
        </p:nvSpPr>
        <p:spPr bwMode="auto">
          <a:xfrm>
            <a:off x="611560" y="3829646"/>
            <a:ext cx="6048375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68580" tIns="34290" rIns="68580" bIns="3429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2051523" y="1885430"/>
            <a:ext cx="5616623" cy="1080120"/>
          </a:xfrm>
          <a:prstGeom prst="wedgeRoundRectCallout">
            <a:avLst>
              <a:gd name="adj1" fmla="val 55532"/>
              <a:gd name="adj2" fmla="val -35029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/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把圆转化成长方形，拼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成的长方形与原来的圆：面积相等、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长方形的宽是圆的半径、长方形的长是圆周长的一半。</a:t>
            </a:r>
            <a:endParaRPr lang="zh-CN" altLang="zh-CN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  <a:cs typeface="楷体_GB2312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1207112" y="1131590"/>
            <a:ext cx="3904750" cy="537816"/>
          </a:xfrm>
          <a:prstGeom prst="wedgeRoundRectCallout">
            <a:avLst>
              <a:gd name="adj1" fmla="val -40139"/>
              <a:gd name="adj2" fmla="val 72512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圆形的面积是怎么推导的？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1459937" y="3160497"/>
            <a:ext cx="2827671" cy="576064"/>
          </a:xfrm>
          <a:prstGeom prst="wedgeRoundRectCallout">
            <a:avLst>
              <a:gd name="adj1" fmla="val -58197"/>
              <a:gd name="adj2" fmla="val -50211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怎样计算圆的面积？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圆角矩形标注 17"/>
          <p:cNvSpPr/>
          <p:nvPr/>
        </p:nvSpPr>
        <p:spPr>
          <a:xfrm>
            <a:off x="1547466" y="3829646"/>
            <a:ext cx="6696744" cy="681832"/>
          </a:xfrm>
          <a:prstGeom prst="wedgeRoundRectCallout">
            <a:avLst>
              <a:gd name="adj1" fmla="val 41156"/>
              <a:gd name="adj2" fmla="val -104614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/>
            <a:r>
              <a:rPr lang="zh-CN" altLang="en-US" sz="2400" b="1" spc="-100" noProof="1">
                <a:latin typeface="楷体" pitchFamily="49" charset="-122"/>
                <a:ea typeface="楷体" pitchFamily="49" charset="-122"/>
                <a:sym typeface="+mn-ea"/>
              </a:rPr>
              <a:t>如果用</a:t>
            </a:r>
            <a:r>
              <a:rPr lang="en-US" altLang="zh-CN" sz="2400" b="1" i="1" spc="-100" noProof="1">
                <a:ea typeface="楷体" pitchFamily="49" charset="-122"/>
                <a:cs typeface="Times New Roman" pitchFamily="18" charset="0"/>
                <a:sym typeface="+mn-ea"/>
              </a:rPr>
              <a:t>S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  <a:sym typeface="+mn-ea"/>
              </a:rPr>
              <a:t>表示圆的面积，上面的公式可以写成：</a:t>
            </a:r>
          </a:p>
          <a:p>
            <a:pPr fontAlgn="auto"/>
            <a:r>
              <a:rPr lang="zh-CN" altLang="en-US" sz="2400" b="1" spc="-100" noProof="1">
                <a:latin typeface="楷体" pitchFamily="49" charset="-122"/>
                <a:ea typeface="楷体" pitchFamily="49" charset="-122"/>
                <a:sym typeface="+mn-ea"/>
              </a:rPr>
              <a:t>            </a:t>
            </a:r>
            <a:r>
              <a:rPr lang="en-US" altLang="zh-CN" sz="2400" b="1" i="1" spc="-100" noProof="1">
                <a:ea typeface="楷体" pitchFamily="49" charset="-122"/>
                <a:cs typeface="Times New Roman" pitchFamily="18" charset="0"/>
                <a:sym typeface="+mn-ea"/>
              </a:rPr>
              <a:t>S </a:t>
            </a:r>
            <a:r>
              <a:rPr lang="en-US" altLang="zh-CN" sz="2400" b="1" spc="-100" noProof="1">
                <a:ea typeface="楷体" pitchFamily="49" charset="-122"/>
                <a:cs typeface="Times New Roman" pitchFamily="18" charset="0"/>
                <a:sym typeface="+mn-ea"/>
              </a:rPr>
              <a:t>= </a:t>
            </a:r>
            <a:r>
              <a:rPr lang="zh-CN" altLang="en-US" sz="2400" b="1" spc="-100" noProof="1">
                <a:ea typeface="楷体" pitchFamily="49" charset="-122"/>
                <a:cs typeface="Times New Roman" pitchFamily="18" charset="0"/>
                <a:sym typeface="+mn-ea"/>
              </a:rPr>
              <a:t>π</a:t>
            </a:r>
            <a:r>
              <a:rPr lang="zh-CN" altLang="en-US" sz="2400" b="1" i="1" spc="-100" noProof="1">
                <a:ea typeface="楷体" pitchFamily="49" charset="-122"/>
                <a:cs typeface="Times New Roman" pitchFamily="18" charset="0"/>
                <a:sym typeface="+mn-ea"/>
              </a:rPr>
              <a:t>r</a:t>
            </a:r>
            <a:r>
              <a:rPr lang="zh-CN" altLang="en-US" sz="2400" b="1" spc="-100" baseline="30000" noProof="1" smtClean="0">
                <a:ea typeface="楷体" pitchFamily="49" charset="-122"/>
                <a:cs typeface="Times New Roman" pitchFamily="18" charset="0"/>
                <a:sym typeface="+mn-ea"/>
              </a:rPr>
              <a:t>2</a:t>
            </a:r>
            <a:endParaRPr lang="en-US" altLang="zh-CN" sz="2400" b="1" spc="-100" noProof="1">
              <a:ea typeface="楷体" pitchFamily="49" charset="-122"/>
              <a:cs typeface="Times New Roman" pitchFamily="18" charset="0"/>
              <a:sym typeface="+mn-ea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知识梳理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20310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84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6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110656"/>
            <a:ext cx="7237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求涂色部分的面积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（单位：厘米）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" r="62791"/>
          <a:stretch/>
        </p:blipFill>
        <p:spPr bwMode="auto">
          <a:xfrm>
            <a:off x="539552" y="1727017"/>
            <a:ext cx="2092740" cy="1491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2932162" y="1600797"/>
            <a:ext cx="5600278" cy="2699145"/>
            <a:chOff x="2860154" y="1458551"/>
            <a:chExt cx="5600278" cy="2699145"/>
          </a:xfrm>
        </p:grpSpPr>
        <p:grpSp>
          <p:nvGrpSpPr>
            <p:cNvPr id="20" name="组合 19"/>
            <p:cNvGrpSpPr>
              <a:grpSpLocks/>
            </p:cNvGrpSpPr>
            <p:nvPr/>
          </p:nvGrpSpPr>
          <p:grpSpPr bwMode="auto">
            <a:xfrm>
              <a:off x="2860154" y="1458551"/>
              <a:ext cx="5600201" cy="2699145"/>
              <a:chOff x="6806" y="3208"/>
              <a:chExt cx="8817" cy="4249"/>
            </a:xfrm>
          </p:grpSpPr>
          <p:sp>
            <p:nvSpPr>
              <p:cNvPr id="29" name="TextBox 22"/>
              <p:cNvSpPr txBox="1"/>
              <p:nvPr/>
            </p:nvSpPr>
            <p:spPr>
              <a:xfrm>
                <a:off x="6806" y="4847"/>
                <a:ext cx="3344" cy="7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/>
                <a:r>
                  <a:rPr lang="zh-CN" altLang="en-US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两个小圆</a:t>
                </a:r>
                <a:r>
                  <a:rPr lang="zh-CN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面积</a:t>
                </a:r>
                <a:r>
                  <a:rPr lang="zh-CN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：</a:t>
                </a:r>
              </a:p>
            </p:txBody>
          </p:sp>
          <p:sp>
            <p:nvSpPr>
              <p:cNvPr id="31" name="TextBox 22"/>
              <p:cNvSpPr txBox="1"/>
              <p:nvPr/>
            </p:nvSpPr>
            <p:spPr>
              <a:xfrm>
                <a:off x="6849" y="3208"/>
                <a:ext cx="2769" cy="72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/>
                <a:r>
                  <a:rPr lang="zh-CN" altLang="en-US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大</a:t>
                </a:r>
                <a:r>
                  <a:rPr lang="zh-CN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圆面积</a:t>
                </a:r>
                <a:r>
                  <a:rPr lang="zh-CN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：</a:t>
                </a:r>
              </a:p>
            </p:txBody>
          </p:sp>
          <p:sp>
            <p:nvSpPr>
              <p:cNvPr id="32" name="TextBox 22"/>
              <p:cNvSpPr txBox="1"/>
              <p:nvPr/>
            </p:nvSpPr>
            <p:spPr>
              <a:xfrm>
                <a:off x="8746" y="3208"/>
                <a:ext cx="5969" cy="189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/>
                <a:r>
                  <a:rPr lang="en-US" altLang="zh-CN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 </a:t>
                </a:r>
                <a:r>
                  <a:rPr lang="en-US" altLang="zh-CN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3.14</a:t>
                </a:r>
                <a:r>
                  <a:rPr lang="zh-CN" altLang="en-US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×</a:t>
                </a:r>
                <a:r>
                  <a:rPr lang="zh-CN" altLang="en-US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（</a:t>
                </a:r>
                <a:r>
                  <a:rPr lang="en-US" altLang="zh-CN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10</a:t>
                </a:r>
                <a:r>
                  <a:rPr lang="zh-CN" altLang="en-US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÷</a:t>
                </a:r>
                <a:r>
                  <a:rPr lang="en-US" altLang="zh-CN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2</a:t>
                </a:r>
                <a:r>
                  <a:rPr lang="zh-CN" altLang="en-US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）</a:t>
                </a:r>
                <a:r>
                  <a:rPr lang="en-US" altLang="zh-CN" sz="2400" b="1" baseline="66000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2</a:t>
                </a:r>
                <a:endParaRPr lang="en-US" altLang="zh-CN" sz="2400" b="1" baseline="66000" noProof="1">
                  <a:latin typeface="楷体" pitchFamily="49" charset="-122"/>
                  <a:ea typeface="楷体" pitchFamily="49" charset="-122"/>
                  <a:sym typeface="+mn-ea"/>
                </a:endParaRPr>
              </a:p>
              <a:p>
                <a:pPr fontAlgn="auto"/>
                <a:r>
                  <a:rPr lang="en-US" altLang="zh-CN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=</a:t>
                </a:r>
                <a:r>
                  <a:rPr lang="en-US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3.14</a:t>
                </a:r>
                <a:r>
                  <a:rPr lang="zh-CN" altLang="en-US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×</a:t>
                </a:r>
                <a:r>
                  <a:rPr lang="en-US" altLang="zh-CN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25</a:t>
                </a:r>
                <a:endParaRPr lang="en-US" altLang="zh-CN" sz="2400" b="1" noProof="1">
                  <a:latin typeface="楷体" pitchFamily="49" charset="-122"/>
                  <a:ea typeface="楷体" pitchFamily="49" charset="-122"/>
                  <a:sym typeface="+mn-ea"/>
                </a:endParaRPr>
              </a:p>
              <a:p>
                <a:pPr fontAlgn="auto"/>
                <a:r>
                  <a:rPr lang="en-US" altLang="zh-CN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=78.5</a:t>
                </a:r>
                <a:r>
                  <a:rPr lang="zh-CN" altLang="en-US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（</a:t>
                </a:r>
                <a:r>
                  <a:rPr lang="en-US" altLang="zh-CN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cm</a:t>
                </a:r>
                <a:r>
                  <a:rPr lang="en-US" altLang="zh-CN" sz="2400" b="1" baseline="42000" noProof="1">
                    <a:latin typeface="楷体" pitchFamily="49" charset="-122"/>
                    <a:ea typeface="楷体" pitchFamily="49" charset="-122"/>
                    <a:sym typeface="+mn-ea"/>
                  </a:rPr>
                  <a:t>2</a:t>
                </a:r>
                <a:r>
                  <a:rPr lang="zh-CN" altLang="en-US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）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6849" y="6669"/>
                <a:ext cx="3344" cy="72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/>
                <a:r>
                  <a:rPr lang="zh-CN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涂色部分面积：</a:t>
                </a:r>
              </a:p>
            </p:txBody>
          </p:sp>
          <p:sp>
            <p:nvSpPr>
              <p:cNvPr id="34" name="TextBox 22"/>
              <p:cNvSpPr txBox="1"/>
              <p:nvPr/>
            </p:nvSpPr>
            <p:spPr>
              <a:xfrm>
                <a:off x="9217" y="6730"/>
                <a:ext cx="6406" cy="72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/>
                <a:r>
                  <a:rPr lang="en-US" altLang="zh-CN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   </a:t>
                </a:r>
                <a:r>
                  <a:rPr lang="en-US" altLang="zh-CN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78.5-39.25=39.25</a:t>
                </a:r>
                <a:r>
                  <a:rPr lang="zh-CN" altLang="en-US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（</a:t>
                </a:r>
                <a:r>
                  <a:rPr lang="en-US" altLang="zh-CN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cm</a:t>
                </a:r>
                <a:r>
                  <a:rPr lang="en-US" altLang="zh-CN" sz="2400" b="1" baseline="42000" noProof="1">
                    <a:latin typeface="楷体" pitchFamily="49" charset="-122"/>
                    <a:ea typeface="楷体" pitchFamily="49" charset="-122"/>
                    <a:sym typeface="+mn-ea"/>
                  </a:rPr>
                  <a:t>2</a:t>
                </a:r>
                <a:r>
                  <a:rPr lang="zh-CN" altLang="en-US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）</a:t>
                </a:r>
              </a:p>
            </p:txBody>
          </p:sp>
        </p:grpSp>
        <p:sp>
          <p:nvSpPr>
            <p:cNvPr id="18" name="TextBox 22"/>
            <p:cNvSpPr txBox="1"/>
            <p:nvPr/>
          </p:nvSpPr>
          <p:spPr bwMode="auto">
            <a:xfrm>
              <a:off x="4669165" y="2499742"/>
              <a:ext cx="3791267" cy="120032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/>
              <a:r>
                <a:rPr lang="en-US" altLang="zh-CN" sz="2400" b="1" noProof="1">
                  <a:latin typeface="楷体" pitchFamily="49" charset="-122"/>
                  <a:ea typeface="楷体" pitchFamily="49" charset="-122"/>
                  <a:sym typeface="+mn-ea"/>
                </a:rPr>
                <a:t> </a:t>
              </a:r>
              <a:r>
                <a:rPr lang="en-US" altLang="zh-CN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3.14</a:t>
              </a:r>
              <a:r>
                <a:rPr lang="zh-CN" altLang="en-US" sz="2400" b="1" noProof="1">
                  <a:latin typeface="楷体" pitchFamily="49" charset="-122"/>
                  <a:ea typeface="楷体" pitchFamily="49" charset="-122"/>
                  <a:sym typeface="+mn-ea"/>
                </a:rPr>
                <a:t>×</a:t>
              </a:r>
              <a:r>
                <a:rPr lang="zh-CN" altLang="en-US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（</a:t>
              </a:r>
              <a:r>
                <a:rPr lang="en-US" altLang="zh-CN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10</a:t>
              </a:r>
              <a:r>
                <a:rPr lang="zh-CN" altLang="en-US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÷</a:t>
              </a:r>
              <a:r>
                <a:rPr lang="en-US" altLang="zh-CN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2</a:t>
              </a:r>
              <a:r>
                <a:rPr lang="zh-CN" altLang="en-US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÷</a:t>
              </a:r>
              <a:r>
                <a:rPr lang="en-US" altLang="zh-CN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2</a:t>
              </a:r>
              <a:r>
                <a:rPr lang="zh-CN" altLang="en-US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）</a:t>
              </a:r>
              <a:r>
                <a:rPr lang="en-US" altLang="zh-CN" sz="2400" b="1" baseline="66000" noProof="1" smtClean="0">
                  <a:latin typeface="楷体" pitchFamily="49" charset="-122"/>
                  <a:ea typeface="楷体" pitchFamily="49" charset="-122"/>
                  <a:sym typeface="+mn-ea"/>
                </a:rPr>
                <a:t>2</a:t>
              </a:r>
              <a:r>
                <a:rPr lang="zh-CN" altLang="en-US" sz="2400" b="1" noProof="1">
                  <a:latin typeface="楷体" pitchFamily="49" charset="-122"/>
                  <a:ea typeface="楷体" pitchFamily="49" charset="-122"/>
                  <a:sym typeface="+mn-ea"/>
                </a:rPr>
                <a:t>×</a:t>
              </a:r>
              <a:r>
                <a:rPr lang="en-US" altLang="zh-CN" sz="2400" b="1" noProof="1">
                  <a:latin typeface="楷体" pitchFamily="49" charset="-122"/>
                  <a:ea typeface="楷体" pitchFamily="49" charset="-122"/>
                  <a:sym typeface="+mn-ea"/>
                </a:rPr>
                <a:t>2</a:t>
              </a:r>
              <a:endParaRPr lang="en-US" altLang="zh-CN" sz="2400" b="1" baseline="66000" noProof="1">
                <a:latin typeface="楷体" pitchFamily="49" charset="-122"/>
                <a:ea typeface="楷体" pitchFamily="49" charset="-122"/>
                <a:sym typeface="+mn-ea"/>
              </a:endParaRPr>
            </a:p>
            <a:p>
              <a:pPr fontAlgn="auto"/>
              <a:r>
                <a:rPr lang="en-US" altLang="zh-CN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=</a:t>
              </a:r>
              <a:r>
                <a:rPr lang="en-US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3.14</a:t>
              </a:r>
              <a:r>
                <a:rPr lang="zh-CN" altLang="en-US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×</a:t>
              </a:r>
              <a:r>
                <a:rPr lang="en-US" altLang="zh-CN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2.5</a:t>
              </a:r>
              <a:r>
                <a:rPr lang="en-US" altLang="zh-CN" sz="2400" b="1" baseline="66000" noProof="1">
                  <a:latin typeface="楷体" pitchFamily="49" charset="-122"/>
                  <a:ea typeface="楷体" pitchFamily="49" charset="-122"/>
                  <a:sym typeface="+mn-ea"/>
                </a:rPr>
                <a:t> 2</a:t>
              </a:r>
              <a:r>
                <a:rPr lang="zh-CN" altLang="en-US" sz="2400" b="1" noProof="1">
                  <a:latin typeface="楷体" pitchFamily="49" charset="-122"/>
                  <a:ea typeface="楷体" pitchFamily="49" charset="-122"/>
                  <a:sym typeface="+mn-ea"/>
                </a:rPr>
                <a:t>×</a:t>
              </a:r>
              <a:r>
                <a:rPr lang="en-US" altLang="zh-CN" sz="2400" b="1" noProof="1">
                  <a:latin typeface="楷体" pitchFamily="49" charset="-122"/>
                  <a:ea typeface="楷体" pitchFamily="49" charset="-122"/>
                  <a:sym typeface="+mn-ea"/>
                </a:rPr>
                <a:t>2</a:t>
              </a:r>
            </a:p>
            <a:p>
              <a:pPr fontAlgn="auto"/>
              <a:r>
                <a:rPr lang="en-US" altLang="zh-CN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=39.25</a:t>
              </a:r>
              <a:r>
                <a:rPr lang="zh-CN" altLang="en-US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（</a:t>
              </a:r>
              <a:r>
                <a:rPr lang="en-US" altLang="zh-CN" sz="2400" b="1" noProof="1">
                  <a:latin typeface="楷体" pitchFamily="49" charset="-122"/>
                  <a:ea typeface="楷体" pitchFamily="49" charset="-122"/>
                  <a:sym typeface="+mn-ea"/>
                </a:rPr>
                <a:t>cm</a:t>
              </a:r>
              <a:r>
                <a:rPr lang="en-US" altLang="zh-CN" sz="2400" b="1" baseline="42000" noProof="1">
                  <a:latin typeface="楷体" pitchFamily="49" charset="-122"/>
                  <a:ea typeface="楷体" pitchFamily="49" charset="-122"/>
                  <a:sym typeface="+mn-ea"/>
                </a:rPr>
                <a:t>2</a:t>
              </a:r>
              <a:r>
                <a:rPr lang="zh-CN" altLang="en-US" sz="2400" b="1" noProof="1">
                  <a:latin typeface="楷体" pitchFamily="49" charset="-122"/>
                  <a:ea typeface="楷体" pitchFamily="49" charset="-122"/>
                  <a:sym typeface="+mn-ea"/>
                </a:rPr>
                <a:t>）</a:t>
              </a: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1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综合运用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760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409970" y="2931790"/>
            <a:ext cx="1482510" cy="129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555526"/>
            <a:ext cx="7237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求涂色部分的面积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（单位：厘米）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19" r="5203"/>
          <a:stretch/>
        </p:blipFill>
        <p:spPr bwMode="auto">
          <a:xfrm>
            <a:off x="701353" y="1440755"/>
            <a:ext cx="1882359" cy="1491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5" name="组合 34"/>
          <p:cNvGrpSpPr/>
          <p:nvPr/>
        </p:nvGrpSpPr>
        <p:grpSpPr>
          <a:xfrm>
            <a:off x="2860154" y="1458551"/>
            <a:ext cx="5600201" cy="2699145"/>
            <a:chOff x="2860154" y="1458551"/>
            <a:chExt cx="5600201" cy="2699145"/>
          </a:xfrm>
        </p:grpSpPr>
        <p:grpSp>
          <p:nvGrpSpPr>
            <p:cNvPr id="36" name="组合 35"/>
            <p:cNvGrpSpPr>
              <a:grpSpLocks/>
            </p:cNvGrpSpPr>
            <p:nvPr/>
          </p:nvGrpSpPr>
          <p:grpSpPr bwMode="auto">
            <a:xfrm>
              <a:off x="2860154" y="1458551"/>
              <a:ext cx="5600201" cy="2699145"/>
              <a:chOff x="6806" y="3208"/>
              <a:chExt cx="8817" cy="4249"/>
            </a:xfrm>
          </p:grpSpPr>
          <p:sp>
            <p:nvSpPr>
              <p:cNvPr id="39" name="TextBox 22"/>
              <p:cNvSpPr txBox="1"/>
              <p:nvPr/>
            </p:nvSpPr>
            <p:spPr>
              <a:xfrm>
                <a:off x="6806" y="4847"/>
                <a:ext cx="3344" cy="7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/>
                <a:r>
                  <a:rPr lang="zh-CN" altLang="en-US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正方形面积</a:t>
                </a:r>
                <a:r>
                  <a:rPr lang="zh-CN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：</a:t>
                </a:r>
                <a:endParaRPr lang="zh-CN" sz="2400" b="1" noProof="1">
                  <a:latin typeface="楷体" pitchFamily="49" charset="-122"/>
                  <a:ea typeface="楷体" pitchFamily="49" charset="-122"/>
                  <a:sym typeface="+mn-ea"/>
                </a:endParaRPr>
              </a:p>
            </p:txBody>
          </p:sp>
          <p:sp>
            <p:nvSpPr>
              <p:cNvPr id="40" name="TextBox 22"/>
              <p:cNvSpPr txBox="1"/>
              <p:nvPr/>
            </p:nvSpPr>
            <p:spPr>
              <a:xfrm>
                <a:off x="6849" y="3208"/>
                <a:ext cx="2769" cy="72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/>
                <a:r>
                  <a:rPr lang="zh-CN" altLang="en-US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大</a:t>
                </a:r>
                <a:r>
                  <a:rPr lang="zh-CN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圆面积</a:t>
                </a:r>
                <a:r>
                  <a:rPr lang="zh-CN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：</a:t>
                </a:r>
              </a:p>
            </p:txBody>
          </p:sp>
          <p:sp>
            <p:nvSpPr>
              <p:cNvPr id="41" name="TextBox 22"/>
              <p:cNvSpPr txBox="1"/>
              <p:nvPr/>
            </p:nvSpPr>
            <p:spPr>
              <a:xfrm>
                <a:off x="8746" y="3208"/>
                <a:ext cx="5969" cy="189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/>
                <a:r>
                  <a:rPr lang="en-US" altLang="zh-CN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 </a:t>
                </a:r>
                <a:r>
                  <a:rPr lang="en-US" altLang="zh-CN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3.14</a:t>
                </a:r>
                <a:r>
                  <a:rPr lang="zh-CN" altLang="en-US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×</a:t>
                </a:r>
                <a:r>
                  <a:rPr lang="zh-CN" altLang="en-US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（</a:t>
                </a:r>
                <a:r>
                  <a:rPr lang="en-US" altLang="zh-CN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10</a:t>
                </a:r>
                <a:r>
                  <a:rPr lang="zh-CN" altLang="en-US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÷</a:t>
                </a:r>
                <a:r>
                  <a:rPr lang="en-US" altLang="zh-CN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2</a:t>
                </a:r>
                <a:r>
                  <a:rPr lang="zh-CN" altLang="en-US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）</a:t>
                </a:r>
                <a:r>
                  <a:rPr lang="en-US" altLang="zh-CN" sz="2400" b="1" baseline="66000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2</a:t>
                </a:r>
                <a:endParaRPr lang="en-US" altLang="zh-CN" sz="2400" b="1" baseline="66000" noProof="1">
                  <a:latin typeface="楷体" pitchFamily="49" charset="-122"/>
                  <a:ea typeface="楷体" pitchFamily="49" charset="-122"/>
                  <a:sym typeface="+mn-ea"/>
                </a:endParaRPr>
              </a:p>
              <a:p>
                <a:pPr fontAlgn="auto"/>
                <a:r>
                  <a:rPr lang="en-US" altLang="zh-CN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=</a:t>
                </a:r>
                <a:r>
                  <a:rPr lang="en-US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3.14</a:t>
                </a:r>
                <a:r>
                  <a:rPr lang="zh-CN" altLang="en-US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×</a:t>
                </a:r>
                <a:r>
                  <a:rPr lang="en-US" altLang="zh-CN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25</a:t>
                </a:r>
                <a:endParaRPr lang="en-US" altLang="zh-CN" sz="2400" b="1" noProof="1">
                  <a:latin typeface="楷体" pitchFamily="49" charset="-122"/>
                  <a:ea typeface="楷体" pitchFamily="49" charset="-122"/>
                  <a:sym typeface="+mn-ea"/>
                </a:endParaRPr>
              </a:p>
              <a:p>
                <a:pPr fontAlgn="auto"/>
                <a:r>
                  <a:rPr lang="en-US" altLang="zh-CN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=78.5</a:t>
                </a:r>
                <a:r>
                  <a:rPr lang="zh-CN" altLang="en-US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（</a:t>
                </a:r>
                <a:r>
                  <a:rPr lang="en-US" altLang="zh-CN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cm</a:t>
                </a:r>
                <a:r>
                  <a:rPr lang="en-US" altLang="zh-CN" sz="2400" b="1" baseline="42000" noProof="1">
                    <a:latin typeface="楷体" pitchFamily="49" charset="-122"/>
                    <a:ea typeface="楷体" pitchFamily="49" charset="-122"/>
                    <a:sym typeface="+mn-ea"/>
                  </a:rPr>
                  <a:t>2</a:t>
                </a:r>
                <a:r>
                  <a:rPr lang="zh-CN" altLang="en-US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）</a:t>
                </a: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849" y="6669"/>
                <a:ext cx="3344" cy="72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/>
                <a:r>
                  <a:rPr lang="zh-CN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涂色部分面积：</a:t>
                </a:r>
              </a:p>
            </p:txBody>
          </p:sp>
          <p:sp>
            <p:nvSpPr>
              <p:cNvPr id="43" name="TextBox 22"/>
              <p:cNvSpPr txBox="1"/>
              <p:nvPr/>
            </p:nvSpPr>
            <p:spPr>
              <a:xfrm>
                <a:off x="9217" y="6730"/>
                <a:ext cx="6406" cy="72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/>
                <a:r>
                  <a:rPr lang="en-US" altLang="zh-CN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   </a:t>
                </a:r>
                <a:r>
                  <a:rPr lang="en-US" altLang="zh-CN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78.5-50=28.5</a:t>
                </a:r>
                <a:r>
                  <a:rPr lang="zh-CN" altLang="en-US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（</a:t>
                </a:r>
                <a:r>
                  <a:rPr lang="en-US" altLang="zh-CN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cm</a:t>
                </a:r>
                <a:r>
                  <a:rPr lang="en-US" altLang="zh-CN" sz="2400" b="1" baseline="42000" noProof="1">
                    <a:latin typeface="楷体" pitchFamily="49" charset="-122"/>
                    <a:ea typeface="楷体" pitchFamily="49" charset="-122"/>
                    <a:sym typeface="+mn-ea"/>
                  </a:rPr>
                  <a:t>2</a:t>
                </a:r>
                <a:r>
                  <a:rPr lang="zh-CN" altLang="en-US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）</a:t>
                </a:r>
              </a:p>
            </p:txBody>
          </p:sp>
        </p:grpSp>
        <p:sp>
          <p:nvSpPr>
            <p:cNvPr id="37" name="TextBox 22"/>
            <p:cNvSpPr txBox="1"/>
            <p:nvPr/>
          </p:nvSpPr>
          <p:spPr bwMode="auto">
            <a:xfrm>
              <a:off x="4427984" y="2499742"/>
              <a:ext cx="3791267" cy="120032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/>
              <a:r>
                <a:rPr lang="en-US" altLang="zh-CN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 10×10</a:t>
              </a:r>
              <a:r>
                <a:rPr lang="zh-CN" altLang="en-US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÷</a:t>
              </a:r>
              <a:r>
                <a:rPr lang="en-US" altLang="zh-CN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2</a:t>
              </a:r>
              <a:endParaRPr lang="en-US" altLang="zh-CN" sz="2400" b="1" baseline="66000" noProof="1">
                <a:latin typeface="楷体" pitchFamily="49" charset="-122"/>
                <a:ea typeface="楷体" pitchFamily="49" charset="-122"/>
                <a:sym typeface="+mn-ea"/>
              </a:endParaRPr>
            </a:p>
            <a:p>
              <a:pPr fontAlgn="auto"/>
              <a:r>
                <a:rPr lang="en-US" altLang="zh-CN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=</a:t>
              </a:r>
              <a:r>
                <a:rPr lang="en-US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100</a:t>
              </a:r>
              <a:r>
                <a:rPr lang="zh-CN" altLang="en-US" sz="2400" b="1" noProof="1">
                  <a:latin typeface="楷体" pitchFamily="49" charset="-122"/>
                  <a:ea typeface="楷体" pitchFamily="49" charset="-122"/>
                  <a:sym typeface="+mn-ea"/>
                </a:rPr>
                <a:t> ÷</a:t>
              </a:r>
              <a:r>
                <a:rPr lang="en-US" altLang="zh-CN" sz="2400" b="1" noProof="1">
                  <a:latin typeface="楷体" pitchFamily="49" charset="-122"/>
                  <a:ea typeface="楷体" pitchFamily="49" charset="-122"/>
                  <a:sym typeface="+mn-ea"/>
                </a:rPr>
                <a:t>2</a:t>
              </a:r>
            </a:p>
            <a:p>
              <a:pPr fontAlgn="auto"/>
              <a:r>
                <a:rPr lang="en-US" altLang="zh-CN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=50</a:t>
              </a:r>
              <a:r>
                <a:rPr lang="zh-CN" altLang="en-US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（</a:t>
              </a:r>
              <a:r>
                <a:rPr lang="en-US" altLang="zh-CN" sz="2400" b="1" noProof="1">
                  <a:latin typeface="楷体" pitchFamily="49" charset="-122"/>
                  <a:ea typeface="楷体" pitchFamily="49" charset="-122"/>
                  <a:sym typeface="+mn-ea"/>
                </a:rPr>
                <a:t>cm</a:t>
              </a:r>
              <a:r>
                <a:rPr lang="en-US" altLang="zh-CN" sz="2400" b="1" baseline="42000" noProof="1">
                  <a:latin typeface="楷体" pitchFamily="49" charset="-122"/>
                  <a:ea typeface="楷体" pitchFamily="49" charset="-122"/>
                  <a:sym typeface="+mn-ea"/>
                </a:rPr>
                <a:t>2</a:t>
              </a:r>
              <a:r>
                <a:rPr lang="zh-CN" altLang="en-US" sz="2400" b="1" noProof="1">
                  <a:latin typeface="楷体" pitchFamily="49" charset="-122"/>
                  <a:ea typeface="楷体" pitchFamily="49" charset="-122"/>
                  <a:sym typeface="+mn-ea"/>
                </a:rPr>
                <a:t>）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091064" y="2902173"/>
            <a:ext cx="1482510" cy="129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0304" y="597917"/>
            <a:ext cx="540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有一个运动场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（如右图）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，两端是半圆形，中间是长方形。这个运动场的周长和面积各是多少？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973" y="597917"/>
            <a:ext cx="2962275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10344" y="3982293"/>
            <a:ext cx="857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答：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这个运动场的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周长是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400.96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米，面积是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9615.36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平方米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02432" y="2709956"/>
            <a:ext cx="39592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3.14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×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64+100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×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2</a:t>
            </a:r>
          </a:p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=200.96+200</a:t>
            </a:r>
          </a:p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=400.96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（米）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994720" y="2470125"/>
            <a:ext cx="47980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/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  3.14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×（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64÷2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）</a:t>
            </a:r>
            <a:r>
              <a:rPr lang="en-US" altLang="zh-CN" sz="2400" b="1" baseline="60000" noProof="1" smtClean="0">
                <a:latin typeface="楷体" pitchFamily="49" charset="-122"/>
                <a:ea typeface="楷体" pitchFamily="49" charset="-122"/>
                <a:sym typeface="+mn-ea"/>
              </a:rPr>
              <a:t>2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+100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×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64</a:t>
            </a:r>
            <a:endParaRPr lang="en-US" altLang="zh-CN" sz="2400" b="1" baseline="60000" noProof="1">
              <a:latin typeface="楷体" pitchFamily="49" charset="-122"/>
              <a:ea typeface="楷体" pitchFamily="49" charset="-122"/>
              <a:sym typeface="+mn-ea"/>
            </a:endParaRPr>
          </a:p>
          <a:p>
            <a:pPr fontAlgn="auto"/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= 3.14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×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32</a:t>
            </a:r>
            <a:r>
              <a:rPr lang="en-US" altLang="zh-CN" sz="2400" b="1" baseline="60000" noProof="1" smtClean="0">
                <a:latin typeface="楷体" pitchFamily="49" charset="-122"/>
                <a:ea typeface="楷体" pitchFamily="49" charset="-122"/>
                <a:sym typeface="+mn-ea"/>
              </a:rPr>
              <a:t>2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+6400</a:t>
            </a:r>
            <a:endParaRPr lang="en-US" altLang="zh-CN" sz="2400" b="1" baseline="60000" noProof="1">
              <a:latin typeface="楷体" pitchFamily="49" charset="-122"/>
              <a:ea typeface="楷体" pitchFamily="49" charset="-122"/>
              <a:sym typeface="+mn-ea"/>
            </a:endParaRPr>
          </a:p>
          <a:p>
            <a:pPr fontAlgn="auto"/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= 3215.36+6400</a:t>
            </a:r>
          </a:p>
          <a:p>
            <a:pPr fontAlgn="auto"/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= 9615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.36(</a:t>
            </a:r>
            <a:r>
              <a:rPr lang="zh-CN" altLang="en-US" sz="24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平方米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)</a:t>
            </a:r>
            <a:endParaRPr lang="zh-CN" altLang="en-US" sz="2400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510240" y="421933"/>
            <a:ext cx="48111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在一张长方形纸上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如右图）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剪下一个最大的圆，这个圆的面积是多少平方厘米？剩下纸的面积呢？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71600" y="4011910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答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：这个圆的面积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200.96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平方厘米，剩下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纸的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面积是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119.04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平方厘米。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67494"/>
            <a:ext cx="2317626" cy="1820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899592" y="1995686"/>
            <a:ext cx="5985743" cy="1973698"/>
            <a:chOff x="2887466" y="1421707"/>
            <a:chExt cx="5985743" cy="1973698"/>
          </a:xfrm>
        </p:grpSpPr>
        <p:grpSp>
          <p:nvGrpSpPr>
            <p:cNvPr id="19" name="组合 18"/>
            <p:cNvGrpSpPr>
              <a:grpSpLocks/>
            </p:cNvGrpSpPr>
            <p:nvPr/>
          </p:nvGrpSpPr>
          <p:grpSpPr bwMode="auto">
            <a:xfrm>
              <a:off x="2887466" y="1421707"/>
              <a:ext cx="5985743" cy="1973698"/>
              <a:chOff x="6849" y="3150"/>
              <a:chExt cx="9424" cy="3107"/>
            </a:xfrm>
          </p:grpSpPr>
          <p:sp>
            <p:nvSpPr>
              <p:cNvPr id="21" name="TextBox 22"/>
              <p:cNvSpPr txBox="1"/>
              <p:nvPr/>
            </p:nvSpPr>
            <p:spPr>
              <a:xfrm>
                <a:off x="6919" y="3830"/>
                <a:ext cx="3344" cy="7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/>
                <a:r>
                  <a:rPr lang="zh-CN" altLang="en-US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圆面积</a:t>
                </a:r>
                <a:r>
                  <a:rPr lang="zh-CN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：</a:t>
                </a:r>
                <a:endParaRPr lang="zh-CN" sz="2400" b="1" noProof="1">
                  <a:latin typeface="楷体" pitchFamily="49" charset="-122"/>
                  <a:ea typeface="楷体" pitchFamily="49" charset="-122"/>
                  <a:sym typeface="+mn-ea"/>
                </a:endParaRPr>
              </a:p>
            </p:txBody>
          </p:sp>
          <p:sp>
            <p:nvSpPr>
              <p:cNvPr id="22" name="TextBox 22"/>
              <p:cNvSpPr txBox="1"/>
              <p:nvPr/>
            </p:nvSpPr>
            <p:spPr>
              <a:xfrm>
                <a:off x="6849" y="3208"/>
                <a:ext cx="2769" cy="72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/>
                <a:r>
                  <a:rPr lang="zh-CN" altLang="en-US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长方形</a:t>
                </a:r>
                <a:r>
                  <a:rPr lang="zh-CN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面积</a:t>
                </a:r>
                <a:r>
                  <a:rPr lang="zh-CN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：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9453" y="3150"/>
                <a:ext cx="5969" cy="72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/>
                <a:r>
                  <a:rPr lang="en-US" altLang="zh-CN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 </a:t>
                </a:r>
                <a:r>
                  <a:rPr lang="en-US" altLang="zh-CN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20</a:t>
                </a:r>
                <a:r>
                  <a:rPr lang="zh-CN" altLang="en-US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×</a:t>
                </a:r>
                <a:r>
                  <a:rPr lang="en-US" altLang="zh-CN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16=320</a:t>
                </a:r>
                <a:r>
                  <a:rPr lang="zh-CN" altLang="en-US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（平方厘米）</a:t>
                </a:r>
                <a:endParaRPr lang="en-US" altLang="zh-CN" sz="2400" b="1" baseline="66000" noProof="1">
                  <a:latin typeface="楷体" pitchFamily="49" charset="-122"/>
                  <a:ea typeface="楷体" pitchFamily="49" charset="-122"/>
                  <a:sym typeface="+mn-ea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034" y="5530"/>
                <a:ext cx="3344" cy="72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/>
                <a:r>
                  <a:rPr lang="zh-CN" altLang="en-US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剩下</a:t>
                </a:r>
                <a:r>
                  <a:rPr lang="zh-CN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部分</a:t>
                </a:r>
                <a:r>
                  <a:rPr lang="zh-CN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面积：</a:t>
                </a:r>
              </a:p>
            </p:txBody>
          </p:sp>
          <p:sp>
            <p:nvSpPr>
              <p:cNvPr id="26" name="TextBox 22"/>
              <p:cNvSpPr txBox="1"/>
              <p:nvPr/>
            </p:nvSpPr>
            <p:spPr>
              <a:xfrm>
                <a:off x="9867" y="5530"/>
                <a:ext cx="6406" cy="72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/>
                <a:r>
                  <a:rPr lang="en-US" altLang="zh-CN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   </a:t>
                </a:r>
                <a:r>
                  <a:rPr lang="en-US" altLang="zh-CN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320-200.96=119.04</a:t>
                </a:r>
                <a:r>
                  <a:rPr lang="zh-CN" altLang="en-US" sz="2400" b="1" noProof="1" smtClean="0">
                    <a:latin typeface="楷体" pitchFamily="49" charset="-122"/>
                    <a:ea typeface="楷体" pitchFamily="49" charset="-122"/>
                    <a:sym typeface="+mn-ea"/>
                  </a:rPr>
                  <a:t>（</a:t>
                </a:r>
                <a:r>
                  <a:rPr lang="en-US" altLang="zh-CN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cm</a:t>
                </a:r>
                <a:r>
                  <a:rPr lang="en-US" altLang="zh-CN" sz="2400" b="1" baseline="42000" noProof="1">
                    <a:latin typeface="楷体" pitchFamily="49" charset="-122"/>
                    <a:ea typeface="楷体" pitchFamily="49" charset="-122"/>
                    <a:sym typeface="+mn-ea"/>
                  </a:rPr>
                  <a:t>2</a:t>
                </a:r>
                <a:r>
                  <a:rPr lang="zh-CN" altLang="en-US" sz="2400" b="1" noProof="1">
                    <a:latin typeface="楷体" pitchFamily="49" charset="-122"/>
                    <a:ea typeface="楷体" pitchFamily="49" charset="-122"/>
                    <a:sym typeface="+mn-ea"/>
                  </a:rPr>
                  <a:t>）</a:t>
                </a:r>
              </a:p>
            </p:txBody>
          </p:sp>
        </p:grpSp>
        <p:sp>
          <p:nvSpPr>
            <p:cNvPr id="20" name="TextBox 22"/>
            <p:cNvSpPr txBox="1"/>
            <p:nvPr/>
          </p:nvSpPr>
          <p:spPr bwMode="auto">
            <a:xfrm>
              <a:off x="4012282" y="1853440"/>
              <a:ext cx="3791267" cy="120032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/>
              <a:r>
                <a:rPr lang="en-US" altLang="zh-CN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 3.14×</a:t>
              </a:r>
              <a:r>
                <a:rPr lang="zh-CN" altLang="en-US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（</a:t>
              </a:r>
              <a:r>
                <a:rPr lang="en-US" altLang="zh-CN" sz="2400" b="1" noProof="1">
                  <a:latin typeface="楷体" pitchFamily="49" charset="-122"/>
                  <a:ea typeface="楷体" pitchFamily="49" charset="-122"/>
                  <a:sym typeface="+mn-ea"/>
                </a:rPr>
                <a:t>16</a:t>
              </a:r>
              <a:r>
                <a:rPr lang="zh-CN" altLang="en-US" sz="2400" b="1" noProof="1">
                  <a:latin typeface="楷体" pitchFamily="49" charset="-122"/>
                  <a:ea typeface="楷体" pitchFamily="49" charset="-122"/>
                  <a:sym typeface="+mn-ea"/>
                </a:rPr>
                <a:t>÷</a:t>
              </a:r>
              <a:r>
                <a:rPr lang="en-US" altLang="zh-CN" sz="2400" b="1" noProof="1">
                  <a:latin typeface="楷体" pitchFamily="49" charset="-122"/>
                  <a:ea typeface="楷体" pitchFamily="49" charset="-122"/>
                  <a:sym typeface="+mn-ea"/>
                </a:rPr>
                <a:t>2</a:t>
              </a:r>
              <a:r>
                <a:rPr lang="zh-CN" altLang="en-US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）</a:t>
              </a:r>
              <a:r>
                <a:rPr lang="en-US" altLang="zh-CN" sz="2400" b="1" baseline="60000" noProof="1">
                  <a:latin typeface="楷体" pitchFamily="49" charset="-122"/>
                  <a:ea typeface="楷体" pitchFamily="49" charset="-122"/>
                  <a:sym typeface="+mn-ea"/>
                </a:rPr>
                <a:t>2</a:t>
              </a:r>
              <a:endParaRPr lang="en-US" altLang="zh-CN" sz="2400" b="1" baseline="66000" noProof="1">
                <a:latin typeface="楷体" pitchFamily="49" charset="-122"/>
                <a:ea typeface="楷体" pitchFamily="49" charset="-122"/>
                <a:sym typeface="+mn-ea"/>
              </a:endParaRPr>
            </a:p>
            <a:p>
              <a:pPr fontAlgn="auto"/>
              <a:r>
                <a:rPr lang="en-US" altLang="zh-CN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=</a:t>
              </a:r>
              <a:r>
                <a:rPr lang="en-US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3.14</a:t>
              </a:r>
              <a:r>
                <a:rPr lang="en-US" altLang="zh-CN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×64</a:t>
              </a:r>
              <a:endParaRPr lang="en-US" altLang="zh-CN" sz="2400" b="1" noProof="1">
                <a:latin typeface="楷体" pitchFamily="49" charset="-122"/>
                <a:ea typeface="楷体" pitchFamily="49" charset="-122"/>
                <a:sym typeface="+mn-ea"/>
              </a:endParaRPr>
            </a:p>
            <a:p>
              <a:pPr fontAlgn="auto"/>
              <a:r>
                <a:rPr lang="en-US" altLang="zh-CN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=200.96</a:t>
              </a:r>
              <a:r>
                <a:rPr lang="zh-CN" altLang="en-US" sz="2400" b="1" noProof="1" smtClean="0">
                  <a:latin typeface="楷体" pitchFamily="49" charset="-122"/>
                  <a:ea typeface="楷体" pitchFamily="49" charset="-122"/>
                  <a:sym typeface="+mn-ea"/>
                </a:rPr>
                <a:t>（平方厘米）</a:t>
              </a:r>
              <a:endParaRPr lang="zh-CN" altLang="en-US" sz="2400" b="1" noProof="1">
                <a:latin typeface="楷体" pitchFamily="49" charset="-122"/>
                <a:ea typeface="楷体" pitchFamily="49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481164" y="3142984"/>
            <a:ext cx="1122017" cy="98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23528" y="466675"/>
            <a:ext cx="50405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刘大爷用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15.7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米长的篱笆靠墙围一个半圆形的鸡圈。这个鸡圈的面积是多少平方米？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19672" y="4126309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答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：这个鸡圈的面积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39.25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平方米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465" y="300543"/>
            <a:ext cx="2470025" cy="1751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620887" y="2110085"/>
            <a:ext cx="39592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15.7×2÷3.14÷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2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（米）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pPr fontAlgn="auto"/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  3.14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×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5</a:t>
            </a:r>
            <a:r>
              <a:rPr lang="en-US" altLang="zh-CN" sz="2400" b="1" baseline="60000" noProof="1" smtClean="0">
                <a:latin typeface="楷体" pitchFamily="49" charset="-122"/>
                <a:ea typeface="楷体" pitchFamily="49" charset="-122"/>
                <a:sym typeface="+mn-ea"/>
              </a:rPr>
              <a:t>2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÷</a:t>
            </a:r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2</a:t>
            </a:r>
            <a:endParaRPr lang="en-US" altLang="zh-CN" sz="2400" b="1" baseline="60000" noProof="1">
              <a:latin typeface="楷体" pitchFamily="49" charset="-122"/>
              <a:ea typeface="楷体" pitchFamily="49" charset="-122"/>
              <a:sym typeface="+mn-ea"/>
            </a:endParaRPr>
          </a:p>
          <a:p>
            <a:pPr fontAlgn="auto"/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= 3.14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×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25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÷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2</a:t>
            </a:r>
          </a:p>
          <a:p>
            <a:pPr fontAlgn="auto"/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= 78.5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÷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2</a:t>
            </a:r>
            <a:endParaRPr lang="en-US" altLang="zh-CN" sz="2400" b="1" noProof="1">
              <a:latin typeface="楷体" pitchFamily="49" charset="-122"/>
              <a:ea typeface="楷体" pitchFamily="49" charset="-122"/>
              <a:sym typeface="+mn-ea"/>
            </a:endParaRPr>
          </a:p>
          <a:p>
            <a:pPr fontAlgn="auto"/>
            <a:r>
              <a:rPr lang="en-US" altLang="zh-CN" sz="2400" b="1" noProof="1">
                <a:latin typeface="楷体" pitchFamily="49" charset="-122"/>
                <a:ea typeface="楷体" pitchFamily="49" charset="-122"/>
                <a:sym typeface="+mn-ea"/>
              </a:rPr>
              <a:t>= 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  <a:sym typeface="+mn-ea"/>
              </a:rPr>
              <a:t>39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.25(</a:t>
            </a:r>
            <a:r>
              <a:rPr lang="zh-CN" altLang="en-US" sz="24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平方米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)</a:t>
            </a:r>
            <a:endParaRPr lang="zh-CN" altLang="en-US" sz="2400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4" grpId="0"/>
      <p:bldP spid="16" grpId="0"/>
    </p:bldLst>
  </p:timing>
</p:sld>
</file>

<file path=ppt/theme/theme1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724</Words>
  <Application>Microsoft Office PowerPoint</Application>
  <PresentationFormat>全屏显示(16:9)</PresentationFormat>
  <Paragraphs>94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Arial</vt:lpstr>
      <vt:lpstr>宋体</vt:lpstr>
      <vt:lpstr>Calibri</vt:lpstr>
      <vt:lpstr>黑体</vt:lpstr>
      <vt:lpstr>楷体</vt:lpstr>
      <vt:lpstr>幼圆</vt:lpstr>
      <vt:lpstr>楷体_GB2312</vt:lpstr>
      <vt:lpstr>Times New Roman</vt:lpstr>
      <vt:lpstr>3_Office 主题</vt:lpstr>
      <vt:lpstr>5_Office 主题</vt:lpstr>
      <vt:lpstr>4_Office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20</cp:revision>
  <dcterms:created xsi:type="dcterms:W3CDTF">2017-03-17T02:28:00Z</dcterms:created>
  <dcterms:modified xsi:type="dcterms:W3CDTF">2019-10-15T02:34:24Z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